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4" r:id="rId1"/>
  </p:sldMasterIdLst>
  <p:notesMasterIdLst>
    <p:notesMasterId r:id="rId3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</p:sldIdLst>
  <p:sldSz cx="9144000" cy="5143500" type="screen16x9"/>
  <p:notesSz cx="6858000" cy="9144000"/>
  <p:embeddedFontLst>
    <p:embeddedFont>
      <p:font typeface="Helvetica Neue" panose="02000503000000020004" pitchFamily="2" charset="0"/>
      <p:regular r:id="rId33"/>
      <p:bold r:id="rId34"/>
      <p:italic r:id="rId35"/>
      <p:boldItalic r:id="rId36"/>
    </p:embeddedFont>
    <p:embeddedFont>
      <p:font typeface="Open Sans" panose="020B0606030504020204" pitchFamily="34" charset="0"/>
      <p:regular r:id="rId37"/>
      <p:bold r:id="rId38"/>
      <p:italic r:id="rId39"/>
      <p:boldItalic r:id="rId40"/>
    </p:embeddedFont>
    <p:embeddedFont>
      <p:font typeface="Karla" pitchFamily="2" charset="0"/>
      <p:regular r:id="rId41"/>
      <p:bold r:id="rId42"/>
      <p:italic r:id="rId43"/>
      <p:boldItalic r:id="rId4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686"/>
    <p:restoredTop sz="70712"/>
  </p:normalViewPr>
  <p:slideViewPr>
    <p:cSldViewPr snapToGrid="0" snapToObjects="1">
      <p:cViewPr varScale="1">
        <p:scale>
          <a:sx n="85" d="100"/>
          <a:sy n="85" d="100"/>
        </p:scale>
        <p:origin x="1752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7.fntdata"/><Relationship Id="rId21" Type="http://schemas.openxmlformats.org/officeDocument/2006/relationships/slide" Target="slides/slide20.xml"/><Relationship Id="rId34" Type="http://schemas.openxmlformats.org/officeDocument/2006/relationships/font" Target="fonts/font2.fntdata"/><Relationship Id="rId42" Type="http://schemas.openxmlformats.org/officeDocument/2006/relationships/font" Target="fonts/font10.fntdata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font" Target="fonts/font5.fntdata"/><Relationship Id="rId40" Type="http://schemas.openxmlformats.org/officeDocument/2006/relationships/font" Target="fonts/font8.fntdata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4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1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3.fntdata"/><Relationship Id="rId43" Type="http://schemas.openxmlformats.org/officeDocument/2006/relationships/font" Target="fonts/font11.fntdata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1.fntdata"/><Relationship Id="rId38" Type="http://schemas.openxmlformats.org/officeDocument/2006/relationships/font" Target="fonts/font6.fntdata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font" Target="fonts/font9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Shape 6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" name="Shape 6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50">
              <a:solidFill>
                <a:schemeClr val="dk1"/>
              </a:solidFill>
              <a:highlight>
                <a:srgbClr val="FFFFFF"/>
              </a:highlight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Shape 18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5" name="Shape 18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dirty="0">
              <a:solidFill>
                <a:schemeClr val="dk1"/>
              </a:solidFill>
            </a:endParaRP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Shape 219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0" name="Shape 22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Shape 230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1" name="Shape 23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Shape 24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2" name="Shape 24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Shape 253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4" name="Shape 25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Shape 26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4" name="Shape 26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Shape 27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5" name="Shape 27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Shape 28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5" name="Shape 28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Shape 29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5" name="Shape 29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Shape 30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6" name="Shape 30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Shape 7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" name="Shape 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Shape 3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9" name="Shape 31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Shape 32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0" name="Shape 33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Shape 33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0" name="Shape 34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Shape 34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0" name="Shape 35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457200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Shape 35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0" name="Shape 36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Shape 36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0" name="Shape 37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98450" rtl="0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endParaRPr dirty="0"/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Shape 37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0" name="Shape 38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Shape 38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0" name="Shape 39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Shape 39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0" name="Shape 4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dirty="0"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Shape 409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0" name="Shape 41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Shape 8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" name="Shape 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Shape 418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9" name="Shape 41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Shape 9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" name="Shape 9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Shape 10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" name="Shape 10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Shape 11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" name="Shape 11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Shape 12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" name="Shape 12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b="1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Shape 14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4" name="Shape 14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dirty="0">
              <a:solidFill>
                <a:schemeClr val="dk1"/>
              </a:solidFill>
            </a:endParaRP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Shape 15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5" name="Shape 15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Shape 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Shape 45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Shape 46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Shape 4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Shape 51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47172"/>
              </a:buClr>
              <a:buSzPts val="2800"/>
              <a:buFont typeface="Open Sans"/>
              <a:buNone/>
              <a:defRPr sz="2700" b="1" i="0" u="none" strike="noStrike" cap="none">
                <a:solidFill>
                  <a:srgbClr val="04717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140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140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140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140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140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140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140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1400"/>
            </a:lvl9pPr>
          </a:lstStyle>
          <a:p>
            <a:endParaRPr/>
          </a:p>
        </p:txBody>
      </p:sp>
      <p:sp>
        <p:nvSpPr>
          <p:cNvPr id="52" name="Shape 52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00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429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3F3F3F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marR="0" lvl="1" indent="-3175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3F3F3F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3048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3F3F3F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29845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3F3F3F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28575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3F3F3F"/>
              </a:buClr>
              <a:buSzPts val="900"/>
              <a:buFont typeface="Arial"/>
              <a:buChar char="•"/>
              <a:defRPr sz="900" b="0" i="0" u="none" strike="noStrike" cap="none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3" name="Shape 53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342900" marR="0" lvl="1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685800" marR="0" lvl="2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028700" marR="0" lvl="3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371600" marR="0" lvl="4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714500" marR="0" lvl="5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057400" marR="0" lvl="6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400300" marR="0" lvl="7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743200" marR="0" lvl="8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4" name="Shape 54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342900" marR="0" lvl="1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685800" marR="0" lvl="2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028700" marR="0" lvl="3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371600" marR="0" lvl="4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714500" marR="0" lvl="5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057400" marR="0" lvl="6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400300" marR="0" lvl="7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743200" marR="0" lvl="8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5" name="Shape 55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56" name="Shape 56"/>
          <p:cNvSpPr/>
          <p:nvPr/>
        </p:nvSpPr>
        <p:spPr>
          <a:xfrm>
            <a:off x="-73224" y="4479132"/>
            <a:ext cx="9290400" cy="760800"/>
          </a:xfrm>
          <a:prstGeom prst="rect">
            <a:avLst/>
          </a:prstGeom>
          <a:solidFill>
            <a:srgbClr val="047172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7" name="Shape 5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7561" y="4493928"/>
            <a:ext cx="2130900" cy="649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8" name="Shape 58"/>
          <p:cNvPicPr preferRelativeResize="0"/>
          <p:nvPr/>
        </p:nvPicPr>
        <p:blipFill rotWithShape="1">
          <a:blip r:embed="rId3">
            <a:alphaModFix/>
          </a:blip>
          <a:srcRect b="60466"/>
          <a:stretch/>
        </p:blipFill>
        <p:spPr>
          <a:xfrm>
            <a:off x="8223555" y="4684004"/>
            <a:ext cx="753000" cy="116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Shape 5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172121" y="4730873"/>
            <a:ext cx="868800" cy="290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o Grey Bar">
  <p:cSld name="No Grey Bar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Custom Layout">
  <p:cSld name="2_Custom Layou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Shape 62"/>
          <p:cNvSpPr txBox="1">
            <a:spLocks noGrp="1"/>
          </p:cNvSpPr>
          <p:nvPr>
            <p:ph type="title"/>
          </p:nvPr>
        </p:nvSpPr>
        <p:spPr>
          <a:xfrm>
            <a:off x="238125" y="39686"/>
            <a:ext cx="4965600" cy="50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2800"/>
              <a:buFont typeface="Avenir"/>
              <a:buNone/>
              <a:defRPr sz="2000" b="1" i="0" u="none" strike="noStrike" cap="none">
                <a:solidFill>
                  <a:srgbClr val="FFFF00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marL="0" marR="0" lvl="1" indent="0" algn="l" rtl="0">
              <a:spcBef>
                <a:spcPts val="0"/>
              </a:spcBef>
              <a:spcAft>
                <a:spcPts val="0"/>
              </a:spcAft>
              <a:buClr>
                <a:srgbClr val="2E5597"/>
              </a:buClr>
              <a:buSzPts val="2800"/>
              <a:buFont typeface="Avenir"/>
              <a:buNone/>
              <a:defRPr sz="2000" b="1" i="0" u="none" strike="noStrike" cap="none">
                <a:solidFill>
                  <a:srgbClr val="2E5597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marL="0" marR="0" lvl="2" indent="0" algn="l" rtl="0">
              <a:spcBef>
                <a:spcPts val="0"/>
              </a:spcBef>
              <a:spcAft>
                <a:spcPts val="0"/>
              </a:spcAft>
              <a:buClr>
                <a:srgbClr val="2E5597"/>
              </a:buClr>
              <a:buSzPts val="2800"/>
              <a:buFont typeface="Avenir"/>
              <a:buNone/>
              <a:defRPr sz="2000" b="1" i="0" u="none" strike="noStrike" cap="none">
                <a:solidFill>
                  <a:srgbClr val="2E5597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marL="0" marR="0" lvl="3" indent="0" algn="l" rtl="0">
              <a:spcBef>
                <a:spcPts val="0"/>
              </a:spcBef>
              <a:spcAft>
                <a:spcPts val="0"/>
              </a:spcAft>
              <a:buClr>
                <a:srgbClr val="2E5597"/>
              </a:buClr>
              <a:buSzPts val="2800"/>
              <a:buFont typeface="Avenir"/>
              <a:buNone/>
              <a:defRPr sz="2000" b="1" i="0" u="none" strike="noStrike" cap="none">
                <a:solidFill>
                  <a:srgbClr val="2E5597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marL="0" marR="0" lvl="4" indent="0" algn="l" rtl="0">
              <a:spcBef>
                <a:spcPts val="0"/>
              </a:spcBef>
              <a:spcAft>
                <a:spcPts val="0"/>
              </a:spcAft>
              <a:buClr>
                <a:srgbClr val="2E5597"/>
              </a:buClr>
              <a:buSzPts val="2800"/>
              <a:buFont typeface="Avenir"/>
              <a:buNone/>
              <a:defRPr sz="2000" b="1" i="0" u="none" strike="noStrike" cap="none">
                <a:solidFill>
                  <a:srgbClr val="2E5597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marL="457200" marR="0" lvl="5" indent="0" algn="l" rtl="0">
              <a:spcBef>
                <a:spcPts val="0"/>
              </a:spcBef>
              <a:spcAft>
                <a:spcPts val="0"/>
              </a:spcAft>
              <a:buClr>
                <a:srgbClr val="3BA7E2"/>
              </a:buClr>
              <a:buSzPts val="2800"/>
              <a:buFont typeface="Helvetica Neue"/>
              <a:buNone/>
              <a:defRPr sz="4000" b="0" i="0" u="none" strike="noStrike" cap="none">
                <a:solidFill>
                  <a:srgbClr val="3BA7E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914400" marR="0" lvl="6" indent="0" algn="l" rtl="0">
              <a:spcBef>
                <a:spcPts val="0"/>
              </a:spcBef>
              <a:spcAft>
                <a:spcPts val="0"/>
              </a:spcAft>
              <a:buClr>
                <a:srgbClr val="3BA7E2"/>
              </a:buClr>
              <a:buSzPts val="2800"/>
              <a:buFont typeface="Helvetica Neue"/>
              <a:buNone/>
              <a:defRPr sz="4000" b="0" i="0" u="none" strike="noStrike" cap="none">
                <a:solidFill>
                  <a:srgbClr val="3BA7E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1371600" marR="0" lvl="7" indent="0" algn="l" rtl="0">
              <a:spcBef>
                <a:spcPts val="0"/>
              </a:spcBef>
              <a:spcAft>
                <a:spcPts val="0"/>
              </a:spcAft>
              <a:buClr>
                <a:srgbClr val="3BA7E2"/>
              </a:buClr>
              <a:buSzPts val="2800"/>
              <a:buFont typeface="Helvetica Neue"/>
              <a:buNone/>
              <a:defRPr sz="4000" b="0" i="0" u="none" strike="noStrike" cap="none">
                <a:solidFill>
                  <a:srgbClr val="3BA7E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1828800" marR="0" lvl="8" indent="0" algn="l" rtl="0">
              <a:spcBef>
                <a:spcPts val="0"/>
              </a:spcBef>
              <a:spcAft>
                <a:spcPts val="0"/>
              </a:spcAft>
              <a:buClr>
                <a:srgbClr val="3BA7E2"/>
              </a:buClr>
              <a:buSzPts val="2800"/>
              <a:buFont typeface="Helvetica Neue"/>
              <a:buNone/>
              <a:defRPr sz="4000" b="0" i="0" u="none" strike="noStrike" cap="none">
                <a:solidFill>
                  <a:srgbClr val="3BA7E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Custom Layout">
  <p:cSld name="1_Custom Layout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Shape 64"/>
          <p:cNvSpPr txBox="1">
            <a:spLocks noGrp="1"/>
          </p:cNvSpPr>
          <p:nvPr>
            <p:ph type="title"/>
          </p:nvPr>
        </p:nvSpPr>
        <p:spPr>
          <a:xfrm>
            <a:off x="238125" y="39686"/>
            <a:ext cx="4965600" cy="50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E5597"/>
              </a:buClr>
              <a:buSzPts val="2800"/>
              <a:buFont typeface="Avenir"/>
              <a:buNone/>
              <a:defRPr sz="2000" b="1" i="0" u="none" strike="noStrike" cap="none">
                <a:solidFill>
                  <a:srgbClr val="2E5597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marL="0" marR="0" lvl="1" indent="0" algn="l" rtl="0">
              <a:spcBef>
                <a:spcPts val="0"/>
              </a:spcBef>
              <a:spcAft>
                <a:spcPts val="0"/>
              </a:spcAft>
              <a:buClr>
                <a:srgbClr val="2E5597"/>
              </a:buClr>
              <a:buSzPts val="2800"/>
              <a:buFont typeface="Avenir"/>
              <a:buNone/>
              <a:defRPr sz="2000" b="1" i="0" u="none" strike="noStrike" cap="none">
                <a:solidFill>
                  <a:srgbClr val="2E5597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marL="0" marR="0" lvl="2" indent="0" algn="l" rtl="0">
              <a:spcBef>
                <a:spcPts val="0"/>
              </a:spcBef>
              <a:spcAft>
                <a:spcPts val="0"/>
              </a:spcAft>
              <a:buClr>
                <a:srgbClr val="2E5597"/>
              </a:buClr>
              <a:buSzPts val="2800"/>
              <a:buFont typeface="Avenir"/>
              <a:buNone/>
              <a:defRPr sz="2000" b="1" i="0" u="none" strike="noStrike" cap="none">
                <a:solidFill>
                  <a:srgbClr val="2E5597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marL="0" marR="0" lvl="3" indent="0" algn="l" rtl="0">
              <a:spcBef>
                <a:spcPts val="0"/>
              </a:spcBef>
              <a:spcAft>
                <a:spcPts val="0"/>
              </a:spcAft>
              <a:buClr>
                <a:srgbClr val="2E5597"/>
              </a:buClr>
              <a:buSzPts val="2800"/>
              <a:buFont typeface="Avenir"/>
              <a:buNone/>
              <a:defRPr sz="2000" b="1" i="0" u="none" strike="noStrike" cap="none">
                <a:solidFill>
                  <a:srgbClr val="2E5597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marL="0" marR="0" lvl="4" indent="0" algn="l" rtl="0">
              <a:spcBef>
                <a:spcPts val="0"/>
              </a:spcBef>
              <a:spcAft>
                <a:spcPts val="0"/>
              </a:spcAft>
              <a:buClr>
                <a:srgbClr val="2E5597"/>
              </a:buClr>
              <a:buSzPts val="2800"/>
              <a:buFont typeface="Avenir"/>
              <a:buNone/>
              <a:defRPr sz="2000" b="1" i="0" u="none" strike="noStrike" cap="none">
                <a:solidFill>
                  <a:srgbClr val="2E5597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marL="457200" marR="0" lvl="5" indent="0" algn="l" rtl="0">
              <a:spcBef>
                <a:spcPts val="0"/>
              </a:spcBef>
              <a:spcAft>
                <a:spcPts val="0"/>
              </a:spcAft>
              <a:buClr>
                <a:srgbClr val="3BA7E2"/>
              </a:buClr>
              <a:buSzPts val="2800"/>
              <a:buFont typeface="Helvetica Neue"/>
              <a:buNone/>
              <a:defRPr sz="4000" b="0" i="0" u="none" strike="noStrike" cap="none">
                <a:solidFill>
                  <a:srgbClr val="3BA7E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914400" marR="0" lvl="6" indent="0" algn="l" rtl="0">
              <a:spcBef>
                <a:spcPts val="0"/>
              </a:spcBef>
              <a:spcAft>
                <a:spcPts val="0"/>
              </a:spcAft>
              <a:buClr>
                <a:srgbClr val="3BA7E2"/>
              </a:buClr>
              <a:buSzPts val="2800"/>
              <a:buFont typeface="Helvetica Neue"/>
              <a:buNone/>
              <a:defRPr sz="4000" b="0" i="0" u="none" strike="noStrike" cap="none">
                <a:solidFill>
                  <a:srgbClr val="3BA7E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1371600" marR="0" lvl="7" indent="0" algn="l" rtl="0">
              <a:spcBef>
                <a:spcPts val="0"/>
              </a:spcBef>
              <a:spcAft>
                <a:spcPts val="0"/>
              </a:spcAft>
              <a:buClr>
                <a:srgbClr val="3BA7E2"/>
              </a:buClr>
              <a:buSzPts val="2800"/>
              <a:buFont typeface="Helvetica Neue"/>
              <a:buNone/>
              <a:defRPr sz="4000" b="0" i="0" u="none" strike="noStrike" cap="none">
                <a:solidFill>
                  <a:srgbClr val="3BA7E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1828800" marR="0" lvl="8" indent="0" algn="l" rtl="0">
              <a:spcBef>
                <a:spcPts val="0"/>
              </a:spcBef>
              <a:spcAft>
                <a:spcPts val="0"/>
              </a:spcAft>
              <a:buClr>
                <a:srgbClr val="3BA7E2"/>
              </a:buClr>
              <a:buSzPts val="2800"/>
              <a:buFont typeface="Helvetica Neue"/>
              <a:buNone/>
              <a:defRPr sz="4000" b="0" i="0" u="none" strike="noStrike" cap="none">
                <a:solidFill>
                  <a:srgbClr val="3BA7E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">
  <p:cSld name="Custom Layou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Shape 66"/>
          <p:cNvSpPr txBox="1">
            <a:spLocks noGrp="1"/>
          </p:cNvSpPr>
          <p:nvPr>
            <p:ph type="title"/>
          </p:nvPr>
        </p:nvSpPr>
        <p:spPr>
          <a:xfrm>
            <a:off x="238125" y="39686"/>
            <a:ext cx="4965600" cy="50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2800"/>
              <a:buFont typeface="Avenir"/>
              <a:buNone/>
              <a:defRPr sz="2000" b="1" i="0" u="none" strike="noStrike" cap="none">
                <a:solidFill>
                  <a:srgbClr val="FFFF00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marL="0" marR="0" lvl="1" indent="0" algn="l" rtl="0">
              <a:spcBef>
                <a:spcPts val="0"/>
              </a:spcBef>
              <a:spcAft>
                <a:spcPts val="0"/>
              </a:spcAft>
              <a:buClr>
                <a:srgbClr val="2E5597"/>
              </a:buClr>
              <a:buSzPts val="2800"/>
              <a:buFont typeface="Avenir"/>
              <a:buNone/>
              <a:defRPr sz="2000" b="1" i="0" u="none" strike="noStrike" cap="none">
                <a:solidFill>
                  <a:srgbClr val="2E5597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marL="0" marR="0" lvl="2" indent="0" algn="l" rtl="0">
              <a:spcBef>
                <a:spcPts val="0"/>
              </a:spcBef>
              <a:spcAft>
                <a:spcPts val="0"/>
              </a:spcAft>
              <a:buClr>
                <a:srgbClr val="2E5597"/>
              </a:buClr>
              <a:buSzPts val="2800"/>
              <a:buFont typeface="Avenir"/>
              <a:buNone/>
              <a:defRPr sz="2000" b="1" i="0" u="none" strike="noStrike" cap="none">
                <a:solidFill>
                  <a:srgbClr val="2E5597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marL="0" marR="0" lvl="3" indent="0" algn="l" rtl="0">
              <a:spcBef>
                <a:spcPts val="0"/>
              </a:spcBef>
              <a:spcAft>
                <a:spcPts val="0"/>
              </a:spcAft>
              <a:buClr>
                <a:srgbClr val="2E5597"/>
              </a:buClr>
              <a:buSzPts val="2800"/>
              <a:buFont typeface="Avenir"/>
              <a:buNone/>
              <a:defRPr sz="2000" b="1" i="0" u="none" strike="noStrike" cap="none">
                <a:solidFill>
                  <a:srgbClr val="2E5597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marL="0" marR="0" lvl="4" indent="0" algn="l" rtl="0">
              <a:spcBef>
                <a:spcPts val="0"/>
              </a:spcBef>
              <a:spcAft>
                <a:spcPts val="0"/>
              </a:spcAft>
              <a:buClr>
                <a:srgbClr val="2E5597"/>
              </a:buClr>
              <a:buSzPts val="2800"/>
              <a:buFont typeface="Avenir"/>
              <a:buNone/>
              <a:defRPr sz="2000" b="1" i="0" u="none" strike="noStrike" cap="none">
                <a:solidFill>
                  <a:srgbClr val="2E5597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marL="457200" marR="0" lvl="5" indent="0" algn="l" rtl="0">
              <a:spcBef>
                <a:spcPts val="0"/>
              </a:spcBef>
              <a:spcAft>
                <a:spcPts val="0"/>
              </a:spcAft>
              <a:buClr>
                <a:srgbClr val="3BA7E2"/>
              </a:buClr>
              <a:buSzPts val="2800"/>
              <a:buFont typeface="Helvetica Neue"/>
              <a:buNone/>
              <a:defRPr sz="4000" b="0" i="0" u="none" strike="noStrike" cap="none">
                <a:solidFill>
                  <a:srgbClr val="3BA7E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914400" marR="0" lvl="6" indent="0" algn="l" rtl="0">
              <a:spcBef>
                <a:spcPts val="0"/>
              </a:spcBef>
              <a:spcAft>
                <a:spcPts val="0"/>
              </a:spcAft>
              <a:buClr>
                <a:srgbClr val="3BA7E2"/>
              </a:buClr>
              <a:buSzPts val="2800"/>
              <a:buFont typeface="Helvetica Neue"/>
              <a:buNone/>
              <a:defRPr sz="4000" b="0" i="0" u="none" strike="noStrike" cap="none">
                <a:solidFill>
                  <a:srgbClr val="3BA7E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1371600" marR="0" lvl="7" indent="0" algn="l" rtl="0">
              <a:spcBef>
                <a:spcPts val="0"/>
              </a:spcBef>
              <a:spcAft>
                <a:spcPts val="0"/>
              </a:spcAft>
              <a:buClr>
                <a:srgbClr val="3BA7E2"/>
              </a:buClr>
              <a:buSzPts val="2800"/>
              <a:buFont typeface="Helvetica Neue"/>
              <a:buNone/>
              <a:defRPr sz="4000" b="0" i="0" u="none" strike="noStrike" cap="none">
                <a:solidFill>
                  <a:srgbClr val="3BA7E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1828800" marR="0" lvl="8" indent="0" algn="l" rtl="0">
              <a:spcBef>
                <a:spcPts val="0"/>
              </a:spcBef>
              <a:spcAft>
                <a:spcPts val="0"/>
              </a:spcAft>
              <a:buClr>
                <a:srgbClr val="3BA7E2"/>
              </a:buClr>
              <a:buSzPts val="2800"/>
              <a:buFont typeface="Helvetica Neue"/>
              <a:buNone/>
              <a:defRPr sz="4000" b="0" i="0" u="none" strike="noStrike" cap="none">
                <a:solidFill>
                  <a:srgbClr val="3BA7E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14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Shape 1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1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Shape 1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Shape 1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Shape 22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Shape 23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Shape 2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Shape 2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Shape 30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Shape 3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Shape 3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Shape 36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Shape 37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Shape 38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Shape 3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Shape 4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hape 42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Shape 4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6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15.png"/><Relationship Id="rId10" Type="http://schemas.openxmlformats.org/officeDocument/2006/relationships/image" Target="../media/image20.png"/><Relationship Id="rId4" Type="http://schemas.openxmlformats.org/officeDocument/2006/relationships/image" Target="../media/image19.png"/><Relationship Id="rId9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62626"/>
        </a:solidFill>
        <a:effectLst/>
      </p:bgPr>
    </p:bg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" name="Shape 71"/>
          <p:cNvPicPr preferRelativeResize="0"/>
          <p:nvPr/>
        </p:nvPicPr>
        <p:blipFill rotWithShape="1">
          <a:blip r:embed="rId3">
            <a:alphaModFix/>
          </a:blip>
          <a:srcRect t="7813" b="7813"/>
          <a:stretch/>
        </p:blipFill>
        <p:spPr>
          <a:xfrm>
            <a:off x="-75325" y="-73225"/>
            <a:ext cx="9274206" cy="5216722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72" name="Shape 72"/>
          <p:cNvSpPr txBox="1"/>
          <p:nvPr/>
        </p:nvSpPr>
        <p:spPr>
          <a:xfrm>
            <a:off x="1926000" y="0"/>
            <a:ext cx="5292000" cy="14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lt1"/>
                </a:solidFill>
                <a:latin typeface="Karla"/>
                <a:ea typeface="Karla"/>
                <a:cs typeface="Karla"/>
                <a:sym typeface="Karla"/>
              </a:rPr>
              <a:t>How Typeform's D&amp;A team managed to embed its Data Scientists into cross-functional teams while maintaining their cohesion</a:t>
            </a:r>
            <a:endParaRPr sz="1800" b="1">
              <a:solidFill>
                <a:schemeClr val="lt1"/>
              </a:solidFill>
              <a:latin typeface="Karla"/>
              <a:ea typeface="Karla"/>
              <a:cs typeface="Karla"/>
              <a:sym typeface="Karla"/>
            </a:endParaRPr>
          </a:p>
          <a:p>
            <a:pPr marL="0" lvl="0" indent="0" algn="ctr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None/>
            </a:pPr>
            <a:endParaRPr sz="1800" b="1">
              <a:solidFill>
                <a:schemeClr val="lt1"/>
              </a:solidFill>
              <a:latin typeface="Karla"/>
              <a:ea typeface="Karla"/>
              <a:cs typeface="Karla"/>
              <a:sym typeface="Karla"/>
            </a:endParaRPr>
          </a:p>
        </p:txBody>
      </p:sp>
      <p:sp>
        <p:nvSpPr>
          <p:cNvPr id="73" name="Shape 73"/>
          <p:cNvSpPr txBox="1"/>
          <p:nvPr/>
        </p:nvSpPr>
        <p:spPr>
          <a:xfrm>
            <a:off x="549030" y="3255407"/>
            <a:ext cx="2374633" cy="65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 dirty="0">
                <a:solidFill>
                  <a:srgbClr val="FCFAF8"/>
                </a:solidFill>
                <a:latin typeface="Karla"/>
                <a:ea typeface="Karla"/>
                <a:cs typeface="Karla"/>
                <a:sym typeface="Karla"/>
              </a:rPr>
              <a:t>Viola </a:t>
            </a:r>
            <a:r>
              <a:rPr lang="en" sz="1800" b="1" dirty="0" err="1">
                <a:solidFill>
                  <a:srgbClr val="FCFAF8"/>
                </a:solidFill>
                <a:latin typeface="Karla"/>
                <a:ea typeface="Karla"/>
                <a:cs typeface="Karla"/>
                <a:sym typeface="Karla"/>
              </a:rPr>
              <a:t>Melis</a:t>
            </a:r>
            <a:endParaRPr sz="1800" b="1" dirty="0">
              <a:solidFill>
                <a:srgbClr val="FCFAF8"/>
              </a:solidFill>
              <a:latin typeface="Karla"/>
              <a:ea typeface="Karla"/>
              <a:cs typeface="Karla"/>
              <a:sym typeface="Karla"/>
            </a:endParaRP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>
                <a:solidFill>
                  <a:srgbClr val="FCFAF8"/>
                </a:solidFill>
                <a:latin typeface="Karla"/>
                <a:ea typeface="Karla"/>
                <a:cs typeface="Karla"/>
                <a:sym typeface="Karla"/>
              </a:rPr>
              <a:t>Data Scientist</a:t>
            </a:r>
            <a:endParaRPr sz="1800" dirty="0">
              <a:solidFill>
                <a:srgbClr val="FCFAF8"/>
              </a:solidFill>
              <a:latin typeface="Karla"/>
              <a:ea typeface="Karla"/>
              <a:cs typeface="Karla"/>
              <a:sym typeface="Karla"/>
            </a:endParaRPr>
          </a:p>
        </p:txBody>
      </p:sp>
      <p:grpSp>
        <p:nvGrpSpPr>
          <p:cNvPr id="74" name="Shape 74"/>
          <p:cNvGrpSpPr/>
          <p:nvPr/>
        </p:nvGrpSpPr>
        <p:grpSpPr>
          <a:xfrm>
            <a:off x="8297283" y="4280795"/>
            <a:ext cx="725316" cy="731158"/>
            <a:chOff x="1251500" y="281400"/>
            <a:chExt cx="5043925" cy="5084550"/>
          </a:xfrm>
        </p:grpSpPr>
        <p:sp>
          <p:nvSpPr>
            <p:cNvPr id="75" name="Shape 75"/>
            <p:cNvSpPr/>
            <p:nvPr/>
          </p:nvSpPr>
          <p:spPr>
            <a:xfrm>
              <a:off x="1251500" y="281400"/>
              <a:ext cx="5043925" cy="5084550"/>
            </a:xfrm>
            <a:custGeom>
              <a:avLst/>
              <a:gdLst/>
              <a:ahLst/>
              <a:cxnLst/>
              <a:rect l="0" t="0" r="0" b="0"/>
              <a:pathLst>
                <a:path w="201757" h="203382" fill="none" extrusionOk="0">
                  <a:moveTo>
                    <a:pt x="107481" y="202515"/>
                  </a:moveTo>
                  <a:cubicBezTo>
                    <a:pt x="135840" y="203381"/>
                    <a:pt x="155106" y="192016"/>
                    <a:pt x="173940" y="172208"/>
                  </a:cubicBezTo>
                  <a:cubicBezTo>
                    <a:pt x="192773" y="152401"/>
                    <a:pt x="201432" y="130537"/>
                    <a:pt x="201649" y="103477"/>
                  </a:cubicBezTo>
                  <a:cubicBezTo>
                    <a:pt x="201757" y="76526"/>
                    <a:pt x="195695" y="57908"/>
                    <a:pt x="174805" y="37235"/>
                  </a:cubicBezTo>
                  <a:cubicBezTo>
                    <a:pt x="153916" y="16561"/>
                    <a:pt x="124691" y="434"/>
                    <a:pt x="97090" y="217"/>
                  </a:cubicBezTo>
                  <a:cubicBezTo>
                    <a:pt x="69490" y="1"/>
                    <a:pt x="56176" y="16778"/>
                    <a:pt x="37018" y="36153"/>
                  </a:cubicBezTo>
                  <a:cubicBezTo>
                    <a:pt x="17752" y="55635"/>
                    <a:pt x="1949" y="70897"/>
                    <a:pt x="975" y="97307"/>
                  </a:cubicBezTo>
                  <a:cubicBezTo>
                    <a:pt x="1" y="123718"/>
                    <a:pt x="10933" y="146989"/>
                    <a:pt x="32256" y="167987"/>
                  </a:cubicBezTo>
                  <a:cubicBezTo>
                    <a:pt x="53470" y="189094"/>
                    <a:pt x="79123" y="201649"/>
                    <a:pt x="107481" y="202515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miter lim="10823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Shape 76"/>
            <p:cNvSpPr/>
            <p:nvPr/>
          </p:nvSpPr>
          <p:spPr>
            <a:xfrm>
              <a:off x="3069900" y="2064650"/>
              <a:ext cx="1512675" cy="1896900"/>
            </a:xfrm>
            <a:custGeom>
              <a:avLst/>
              <a:gdLst/>
              <a:ahLst/>
              <a:cxnLst/>
              <a:rect l="0" t="0" r="0" b="0"/>
              <a:pathLst>
                <a:path w="60507" h="75876" extrusionOk="0">
                  <a:moveTo>
                    <a:pt x="1" y="0"/>
                  </a:moveTo>
                  <a:lnTo>
                    <a:pt x="1" y="11257"/>
                  </a:lnTo>
                  <a:lnTo>
                    <a:pt x="24246" y="11257"/>
                  </a:lnTo>
                  <a:lnTo>
                    <a:pt x="24246" y="75875"/>
                  </a:lnTo>
                  <a:lnTo>
                    <a:pt x="36261" y="75875"/>
                  </a:lnTo>
                  <a:lnTo>
                    <a:pt x="36261" y="11257"/>
                  </a:lnTo>
                  <a:lnTo>
                    <a:pt x="60506" y="11257"/>
                  </a:lnTo>
                  <a:lnTo>
                    <a:pt x="6050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" name="Shape 73">
            <a:extLst>
              <a:ext uri="{FF2B5EF4-FFF2-40B4-BE49-F238E27FC236}">
                <a16:creationId xmlns:a16="http://schemas.microsoft.com/office/drawing/2014/main" id="{9132CDCD-0A94-BA47-AB73-B283FBA0F8C1}"/>
              </a:ext>
            </a:extLst>
          </p:cNvPr>
          <p:cNvSpPr txBox="1"/>
          <p:nvPr/>
        </p:nvSpPr>
        <p:spPr>
          <a:xfrm>
            <a:off x="549030" y="4091358"/>
            <a:ext cx="3117373" cy="65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rgbClr val="FCFAF8"/>
                </a:solidFill>
                <a:latin typeface="Karla"/>
                <a:ea typeface="Karla"/>
                <a:cs typeface="Karla"/>
                <a:sym typeface="Karla"/>
              </a:rPr>
              <a:t>David Martín </a:t>
            </a:r>
            <a:r>
              <a:rPr lang="en-US" sz="1800" b="1" dirty="0" err="1">
                <a:solidFill>
                  <a:srgbClr val="FCFAF8"/>
                </a:solidFill>
                <a:latin typeface="Karla"/>
                <a:ea typeface="Karla"/>
                <a:cs typeface="Karla"/>
                <a:sym typeface="Karla"/>
              </a:rPr>
              <a:t>Borregón</a:t>
            </a:r>
            <a:endParaRPr sz="1800" b="1" dirty="0">
              <a:solidFill>
                <a:srgbClr val="FCFAF8"/>
              </a:solidFill>
              <a:latin typeface="Karla"/>
              <a:ea typeface="Karla"/>
              <a:cs typeface="Karla"/>
              <a:sym typeface="Karla"/>
            </a:endParaRP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>
                <a:solidFill>
                  <a:srgbClr val="FCFAF8"/>
                </a:solidFill>
                <a:latin typeface="Karla"/>
                <a:ea typeface="Karla"/>
                <a:cs typeface="Karla"/>
                <a:sym typeface="Karla"/>
              </a:rPr>
              <a:t>Lead Data Scientist</a:t>
            </a:r>
            <a:endParaRPr sz="1800" dirty="0">
              <a:solidFill>
                <a:srgbClr val="FCFAF8"/>
              </a:solidFill>
              <a:latin typeface="Karla"/>
              <a:ea typeface="Karla"/>
              <a:cs typeface="Karla"/>
              <a:sym typeface="Karla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CE2"/>
        </a:solidFill>
        <a:effectLst/>
      </p:bgPr>
    </p:bg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Shape 187"/>
          <p:cNvSpPr txBox="1"/>
          <p:nvPr/>
        </p:nvSpPr>
        <p:spPr>
          <a:xfrm>
            <a:off x="575250" y="80200"/>
            <a:ext cx="7993500" cy="93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b="1">
                <a:solidFill>
                  <a:srgbClr val="262626"/>
                </a:solidFill>
                <a:latin typeface="Karla"/>
                <a:ea typeface="Karla"/>
                <a:cs typeface="Karla"/>
                <a:sym typeface="Karla"/>
              </a:rPr>
              <a:t>Cross functional teams</a:t>
            </a:r>
            <a:endParaRPr sz="3000" b="1">
              <a:solidFill>
                <a:srgbClr val="262626"/>
              </a:solidFill>
              <a:latin typeface="Karla"/>
              <a:ea typeface="Karla"/>
              <a:cs typeface="Karla"/>
              <a:sym typeface="Karla"/>
            </a:endParaRPr>
          </a:p>
        </p:txBody>
      </p:sp>
      <p:grpSp>
        <p:nvGrpSpPr>
          <p:cNvPr id="188" name="Shape 188"/>
          <p:cNvGrpSpPr/>
          <p:nvPr/>
        </p:nvGrpSpPr>
        <p:grpSpPr>
          <a:xfrm>
            <a:off x="8491662" y="4516505"/>
            <a:ext cx="399013" cy="412733"/>
            <a:chOff x="1241475" y="261225"/>
            <a:chExt cx="4975225" cy="5146300"/>
          </a:xfrm>
        </p:grpSpPr>
        <p:sp>
          <p:nvSpPr>
            <p:cNvPr id="189" name="Shape 189"/>
            <p:cNvSpPr/>
            <p:nvPr/>
          </p:nvSpPr>
          <p:spPr>
            <a:xfrm>
              <a:off x="1241475" y="261225"/>
              <a:ext cx="4975225" cy="5146300"/>
            </a:xfrm>
            <a:custGeom>
              <a:avLst/>
              <a:gdLst/>
              <a:ahLst/>
              <a:cxnLst/>
              <a:rect l="0" t="0" r="0" b="0"/>
              <a:pathLst>
                <a:path w="199009" h="205852" fill="none" extrusionOk="0">
                  <a:moveTo>
                    <a:pt x="103203" y="205112"/>
                  </a:moveTo>
                  <a:cubicBezTo>
                    <a:pt x="130946" y="204372"/>
                    <a:pt x="143708" y="183103"/>
                    <a:pt x="162758" y="161463"/>
                  </a:cubicBezTo>
                  <a:cubicBezTo>
                    <a:pt x="181623" y="139639"/>
                    <a:pt x="196974" y="123548"/>
                    <a:pt x="198083" y="96176"/>
                  </a:cubicBezTo>
                  <a:cubicBezTo>
                    <a:pt x="199008" y="68803"/>
                    <a:pt x="187171" y="43834"/>
                    <a:pt x="167936" y="24599"/>
                  </a:cubicBezTo>
                  <a:cubicBezTo>
                    <a:pt x="148701" y="5364"/>
                    <a:pt x="130021" y="1"/>
                    <a:pt x="101909" y="186"/>
                  </a:cubicBezTo>
                  <a:cubicBezTo>
                    <a:pt x="73796" y="371"/>
                    <a:pt x="47533" y="5364"/>
                    <a:pt x="27373" y="25339"/>
                  </a:cubicBezTo>
                  <a:cubicBezTo>
                    <a:pt x="7029" y="45314"/>
                    <a:pt x="1295" y="72132"/>
                    <a:pt x="740" y="100059"/>
                  </a:cubicBezTo>
                  <a:cubicBezTo>
                    <a:pt x="0" y="127987"/>
                    <a:pt x="3699" y="144078"/>
                    <a:pt x="24229" y="165162"/>
                  </a:cubicBezTo>
                  <a:cubicBezTo>
                    <a:pt x="44574" y="186247"/>
                    <a:pt x="75646" y="205852"/>
                    <a:pt x="103203" y="205112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262627"/>
              </a:solidFill>
              <a:prstDash val="solid"/>
              <a:miter lim="18495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Shape 190"/>
            <p:cNvSpPr/>
            <p:nvPr/>
          </p:nvSpPr>
          <p:spPr>
            <a:xfrm>
              <a:off x="3049375" y="1976650"/>
              <a:ext cx="1498125" cy="1900400"/>
            </a:xfrm>
            <a:custGeom>
              <a:avLst/>
              <a:gdLst/>
              <a:ahLst/>
              <a:cxnLst/>
              <a:rect l="0" t="0" r="0" b="0"/>
              <a:pathLst>
                <a:path w="59925" h="76016" extrusionOk="0">
                  <a:moveTo>
                    <a:pt x="0" y="1"/>
                  </a:moveTo>
                  <a:lnTo>
                    <a:pt x="0" y="11283"/>
                  </a:lnTo>
                  <a:lnTo>
                    <a:pt x="23859" y="11283"/>
                  </a:lnTo>
                  <a:lnTo>
                    <a:pt x="23859" y="76016"/>
                  </a:lnTo>
                  <a:lnTo>
                    <a:pt x="35881" y="76016"/>
                  </a:lnTo>
                  <a:lnTo>
                    <a:pt x="35881" y="11283"/>
                  </a:lnTo>
                  <a:lnTo>
                    <a:pt x="59925" y="11283"/>
                  </a:lnTo>
                  <a:lnTo>
                    <a:pt x="59925" y="1"/>
                  </a:lnTo>
                  <a:close/>
                </a:path>
              </a:pathLst>
            </a:custGeom>
            <a:solidFill>
              <a:srgbClr val="2626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91" name="Shape 191" descr="Image result for marketeer icon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60825" y="1877238"/>
            <a:ext cx="937500" cy="93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2" name="Shape 192" descr="Image result for data scientist icon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943601" y="2830450"/>
            <a:ext cx="1133825" cy="113385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93" name="Shape 193"/>
          <p:cNvGrpSpPr/>
          <p:nvPr/>
        </p:nvGrpSpPr>
        <p:grpSpPr>
          <a:xfrm>
            <a:off x="1488051" y="1323487"/>
            <a:ext cx="1133700" cy="1177125"/>
            <a:chOff x="1137426" y="1475550"/>
            <a:chExt cx="1133700" cy="1177125"/>
          </a:xfrm>
        </p:grpSpPr>
        <p:pic>
          <p:nvPicPr>
            <p:cNvPr id="194" name="Shape 194" descr="Image result for developer icon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1235525" y="1475550"/>
              <a:ext cx="937500" cy="9375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95" name="Shape 195"/>
            <p:cNvSpPr txBox="1"/>
            <p:nvPr/>
          </p:nvSpPr>
          <p:spPr>
            <a:xfrm>
              <a:off x="1137426" y="2335275"/>
              <a:ext cx="1133700" cy="317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lang="en">
                  <a:solidFill>
                    <a:schemeClr val="dk1"/>
                  </a:solidFill>
                  <a:latin typeface="Karla"/>
                  <a:ea typeface="Karla"/>
                  <a:cs typeface="Karla"/>
                  <a:sym typeface="Karla"/>
                </a:rPr>
                <a:t>Developers</a:t>
              </a:r>
              <a:endParaRPr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endParaRP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6" name="Shape 196"/>
          <p:cNvGrpSpPr/>
          <p:nvPr/>
        </p:nvGrpSpPr>
        <p:grpSpPr>
          <a:xfrm>
            <a:off x="2621751" y="1655466"/>
            <a:ext cx="1133700" cy="985309"/>
            <a:chOff x="2476351" y="2228966"/>
            <a:chExt cx="1133700" cy="985309"/>
          </a:xfrm>
        </p:grpSpPr>
        <p:pic>
          <p:nvPicPr>
            <p:cNvPr id="197" name="Shape 197" descr="Image result for designer icon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2691825" y="2228966"/>
              <a:ext cx="702875" cy="72187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98" name="Shape 198"/>
            <p:cNvSpPr txBox="1"/>
            <p:nvPr/>
          </p:nvSpPr>
          <p:spPr>
            <a:xfrm>
              <a:off x="2476351" y="2896875"/>
              <a:ext cx="1133700" cy="317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>
                  <a:solidFill>
                    <a:schemeClr val="dk1"/>
                  </a:solidFill>
                  <a:latin typeface="Karla"/>
                  <a:ea typeface="Karla"/>
                  <a:cs typeface="Karla"/>
                  <a:sym typeface="Karla"/>
                </a:rPr>
                <a:t>Designer</a:t>
              </a:r>
              <a:endParaRPr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endParaRP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Karla"/>
                <a:ea typeface="Karla"/>
                <a:cs typeface="Karla"/>
                <a:sym typeface="Karla"/>
              </a:endParaRPr>
            </a:p>
          </p:txBody>
        </p:sp>
      </p:grpSp>
      <p:grpSp>
        <p:nvGrpSpPr>
          <p:cNvPr id="199" name="Shape 199"/>
          <p:cNvGrpSpPr/>
          <p:nvPr/>
        </p:nvGrpSpPr>
        <p:grpSpPr>
          <a:xfrm>
            <a:off x="472550" y="2551950"/>
            <a:ext cx="1293600" cy="1278875"/>
            <a:chOff x="290800" y="3166475"/>
            <a:chExt cx="1293600" cy="1278875"/>
          </a:xfrm>
        </p:grpSpPr>
        <p:pic>
          <p:nvPicPr>
            <p:cNvPr id="200" name="Shape 200" descr="Image result for project manager icon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666150" y="3166475"/>
              <a:ext cx="702875" cy="70287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01" name="Shape 201"/>
            <p:cNvSpPr txBox="1"/>
            <p:nvPr/>
          </p:nvSpPr>
          <p:spPr>
            <a:xfrm>
              <a:off x="290800" y="3869350"/>
              <a:ext cx="1293600" cy="576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>
                  <a:solidFill>
                    <a:schemeClr val="dk1"/>
                  </a:solidFill>
                  <a:latin typeface="Karla"/>
                  <a:ea typeface="Karla"/>
                  <a:cs typeface="Karla"/>
                  <a:sym typeface="Karla"/>
                </a:rPr>
                <a:t>Product Owner</a:t>
              </a:r>
              <a:endParaRPr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endParaRP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Shape 202"/>
          <p:cNvGrpSpPr/>
          <p:nvPr/>
        </p:nvGrpSpPr>
        <p:grpSpPr>
          <a:xfrm>
            <a:off x="1766150" y="3024112"/>
            <a:ext cx="937500" cy="1269388"/>
            <a:chOff x="1571250" y="2896887"/>
            <a:chExt cx="937500" cy="1269388"/>
          </a:xfrm>
        </p:grpSpPr>
        <p:pic>
          <p:nvPicPr>
            <p:cNvPr id="203" name="Shape 203" descr="Image result for QA engineer icon"/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>
              <a:off x="1678988" y="2896887"/>
              <a:ext cx="702875" cy="70287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04" name="Shape 204"/>
            <p:cNvSpPr txBox="1"/>
            <p:nvPr/>
          </p:nvSpPr>
          <p:spPr>
            <a:xfrm>
              <a:off x="1571250" y="3590275"/>
              <a:ext cx="937500" cy="576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>
                  <a:solidFill>
                    <a:schemeClr val="dk1"/>
                  </a:solidFill>
                  <a:latin typeface="Karla"/>
                  <a:ea typeface="Karla"/>
                  <a:cs typeface="Karla"/>
                  <a:sym typeface="Karla"/>
                </a:rPr>
                <a:t>QA </a:t>
              </a:r>
              <a:endParaRPr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endParaRP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>
                  <a:solidFill>
                    <a:schemeClr val="dk1"/>
                  </a:solidFill>
                  <a:latin typeface="Karla"/>
                  <a:ea typeface="Karla"/>
                  <a:cs typeface="Karla"/>
                  <a:sym typeface="Karla"/>
                </a:rPr>
                <a:t>Engineer</a:t>
              </a:r>
              <a:endParaRPr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endParaRP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Karla"/>
                <a:ea typeface="Karla"/>
                <a:cs typeface="Karla"/>
                <a:sym typeface="Karla"/>
              </a:endParaRPr>
            </a:p>
          </p:txBody>
        </p:sp>
      </p:grpSp>
      <p:sp>
        <p:nvSpPr>
          <p:cNvPr id="205" name="Shape 205"/>
          <p:cNvSpPr txBox="1"/>
          <p:nvPr/>
        </p:nvSpPr>
        <p:spPr>
          <a:xfrm>
            <a:off x="2703638" y="3830825"/>
            <a:ext cx="1293600" cy="51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Karla"/>
                <a:ea typeface="Karla"/>
                <a:cs typeface="Karla"/>
                <a:sym typeface="Karla"/>
              </a:rPr>
              <a:t>Data </a:t>
            </a:r>
            <a:endParaRPr>
              <a:latin typeface="Karla"/>
              <a:ea typeface="Karla"/>
              <a:cs typeface="Karla"/>
              <a:sym typeface="Karla"/>
            </a:endParaRPr>
          </a:p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Karla"/>
                <a:ea typeface="Karla"/>
                <a:cs typeface="Karla"/>
                <a:sym typeface="Karla"/>
              </a:rPr>
              <a:t>Scientist</a:t>
            </a:r>
            <a:endParaRPr>
              <a:latin typeface="Karla"/>
              <a:ea typeface="Karla"/>
              <a:cs typeface="Karla"/>
              <a:sym typeface="Karla"/>
            </a:endParaRPr>
          </a:p>
        </p:txBody>
      </p:sp>
      <p:grpSp>
        <p:nvGrpSpPr>
          <p:cNvPr id="206" name="Shape 206"/>
          <p:cNvGrpSpPr/>
          <p:nvPr/>
        </p:nvGrpSpPr>
        <p:grpSpPr>
          <a:xfrm>
            <a:off x="5838438" y="3012900"/>
            <a:ext cx="1293601" cy="1501450"/>
            <a:chOff x="5718588" y="3311350"/>
            <a:chExt cx="1293601" cy="1501450"/>
          </a:xfrm>
        </p:grpSpPr>
        <p:pic>
          <p:nvPicPr>
            <p:cNvPr id="207" name="Shape 207" descr="Image result for data scientist icon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5878364" y="3311350"/>
              <a:ext cx="1133825" cy="11338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08" name="Shape 208"/>
            <p:cNvSpPr txBox="1"/>
            <p:nvPr/>
          </p:nvSpPr>
          <p:spPr>
            <a:xfrm>
              <a:off x="5718588" y="4293500"/>
              <a:ext cx="1293600" cy="519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>
                  <a:latin typeface="Karla"/>
                  <a:ea typeface="Karla"/>
                  <a:cs typeface="Karla"/>
                  <a:sym typeface="Karla"/>
                </a:rPr>
                <a:t>Data </a:t>
              </a:r>
              <a:endParaRPr>
                <a:latin typeface="Karla"/>
                <a:ea typeface="Karla"/>
                <a:cs typeface="Karla"/>
                <a:sym typeface="Karla"/>
              </a:endParaRP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>
                  <a:latin typeface="Karla"/>
                  <a:ea typeface="Karla"/>
                  <a:cs typeface="Karla"/>
                  <a:sym typeface="Karla"/>
                </a:rPr>
                <a:t>Scientist</a:t>
              </a:r>
              <a:endParaRPr>
                <a:latin typeface="Karla"/>
                <a:ea typeface="Karla"/>
                <a:cs typeface="Karla"/>
                <a:sym typeface="Karla"/>
              </a:endParaRPr>
            </a:p>
          </p:txBody>
        </p:sp>
      </p:grpSp>
      <p:grpSp>
        <p:nvGrpSpPr>
          <p:cNvPr id="212" name="Shape 212"/>
          <p:cNvGrpSpPr/>
          <p:nvPr/>
        </p:nvGrpSpPr>
        <p:grpSpPr>
          <a:xfrm>
            <a:off x="6380063" y="1561439"/>
            <a:ext cx="1335600" cy="1236911"/>
            <a:chOff x="6343713" y="1787189"/>
            <a:chExt cx="1335600" cy="1236911"/>
          </a:xfrm>
        </p:grpSpPr>
        <p:pic>
          <p:nvPicPr>
            <p:cNvPr id="213" name="Shape 213" descr="Image result for customer support icon"/>
            <p:cNvPicPr preferRelativeResize="0"/>
            <p:nvPr/>
          </p:nvPicPr>
          <p:blipFill>
            <a:blip r:embed="rId9">
              <a:alphaModFix/>
            </a:blip>
            <a:stretch>
              <a:fillRect/>
            </a:stretch>
          </p:blipFill>
          <p:spPr>
            <a:xfrm>
              <a:off x="6622950" y="1787189"/>
              <a:ext cx="777142" cy="72187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14" name="Shape 214"/>
            <p:cNvSpPr txBox="1"/>
            <p:nvPr/>
          </p:nvSpPr>
          <p:spPr>
            <a:xfrm>
              <a:off x="6343713" y="2423800"/>
              <a:ext cx="1335600" cy="600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>
                  <a:solidFill>
                    <a:schemeClr val="dk1"/>
                  </a:solidFill>
                  <a:latin typeface="Karla"/>
                  <a:ea typeface="Karla"/>
                  <a:cs typeface="Karla"/>
                  <a:sym typeface="Karla"/>
                </a:rPr>
                <a:t>Customer Success</a:t>
              </a:r>
              <a:endParaRPr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endParaRPr>
            </a:p>
          </p:txBody>
        </p:sp>
      </p:grpSp>
      <p:sp>
        <p:nvSpPr>
          <p:cNvPr id="215" name="Shape 215"/>
          <p:cNvSpPr txBox="1"/>
          <p:nvPr/>
        </p:nvSpPr>
        <p:spPr>
          <a:xfrm>
            <a:off x="5162725" y="2705988"/>
            <a:ext cx="1133700" cy="51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Karla"/>
                <a:ea typeface="Karla"/>
                <a:cs typeface="Karla"/>
                <a:sym typeface="Karla"/>
              </a:rPr>
              <a:t>Marketing</a:t>
            </a:r>
            <a:endParaRPr>
              <a:latin typeface="Karla"/>
              <a:ea typeface="Karla"/>
              <a:cs typeface="Karla"/>
              <a:sym typeface="Karla"/>
            </a:endParaRPr>
          </a:p>
        </p:txBody>
      </p:sp>
      <p:sp>
        <p:nvSpPr>
          <p:cNvPr id="216" name="Shape 216"/>
          <p:cNvSpPr/>
          <p:nvPr/>
        </p:nvSpPr>
        <p:spPr>
          <a:xfrm rot="1617242">
            <a:off x="488299" y="1178919"/>
            <a:ext cx="3912851" cy="3664912"/>
          </a:xfrm>
          <a:prstGeom prst="ellipse">
            <a:avLst/>
          </a:prstGeom>
          <a:noFill/>
          <a:ln w="952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1ECE2"/>
              </a:solidFill>
            </a:endParaRPr>
          </a:p>
        </p:txBody>
      </p:sp>
      <p:sp>
        <p:nvSpPr>
          <p:cNvPr id="217" name="Shape 217"/>
          <p:cNvSpPr/>
          <p:nvPr/>
        </p:nvSpPr>
        <p:spPr>
          <a:xfrm rot="8288787">
            <a:off x="5029181" y="1088363"/>
            <a:ext cx="3393288" cy="3846046"/>
          </a:xfrm>
          <a:prstGeom prst="ellipse">
            <a:avLst/>
          </a:prstGeom>
          <a:noFill/>
          <a:ln w="952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1ECE2"/>
              </a:solidFill>
            </a:endParaRPr>
          </a:p>
        </p:txBody>
      </p:sp>
      <p:pic>
        <p:nvPicPr>
          <p:cNvPr id="33" name="Shape 168" descr="Image result for finance icon">
            <a:extLst>
              <a:ext uri="{FF2B5EF4-FFF2-40B4-BE49-F238E27FC236}">
                <a16:creationId xmlns:a16="http://schemas.microsoft.com/office/drawing/2014/main" id="{FB21B384-17EB-D243-9101-932ABDF81896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7395985" y="2776542"/>
            <a:ext cx="777149" cy="777149"/>
          </a:xfrm>
          <a:prstGeom prst="rect">
            <a:avLst/>
          </a:prstGeom>
          <a:noFill/>
          <a:ln>
            <a:noFill/>
          </a:ln>
        </p:spPr>
      </p:pic>
      <p:sp>
        <p:nvSpPr>
          <p:cNvPr id="34" name="Shape 174">
            <a:extLst>
              <a:ext uri="{FF2B5EF4-FFF2-40B4-BE49-F238E27FC236}">
                <a16:creationId xmlns:a16="http://schemas.microsoft.com/office/drawing/2014/main" id="{9A99D75A-8FB8-5C46-BAB8-A599D387FBF3}"/>
              </a:ext>
            </a:extLst>
          </p:cNvPr>
          <p:cNvSpPr txBox="1"/>
          <p:nvPr/>
        </p:nvSpPr>
        <p:spPr>
          <a:xfrm>
            <a:off x="7257448" y="3533608"/>
            <a:ext cx="1054200" cy="41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Karla"/>
                <a:ea typeface="Karla"/>
                <a:cs typeface="Karla"/>
                <a:sym typeface="Karla"/>
              </a:rPr>
              <a:t>Finance</a:t>
            </a:r>
            <a:endParaRPr dirty="0">
              <a:latin typeface="Karla"/>
              <a:ea typeface="Karla"/>
              <a:cs typeface="Karla"/>
              <a:sym typeface="Karla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CE2"/>
        </a:solidFill>
        <a:effectLst/>
      </p:bgPr>
    </p:bg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2" name="Shape 222"/>
          <p:cNvGrpSpPr/>
          <p:nvPr/>
        </p:nvGrpSpPr>
        <p:grpSpPr>
          <a:xfrm>
            <a:off x="8491662" y="4516505"/>
            <a:ext cx="399013" cy="412733"/>
            <a:chOff x="1241475" y="261225"/>
            <a:chExt cx="4975225" cy="5146300"/>
          </a:xfrm>
        </p:grpSpPr>
        <p:sp>
          <p:nvSpPr>
            <p:cNvPr id="223" name="Shape 223"/>
            <p:cNvSpPr/>
            <p:nvPr/>
          </p:nvSpPr>
          <p:spPr>
            <a:xfrm>
              <a:off x="1241475" y="261225"/>
              <a:ext cx="4975225" cy="5146300"/>
            </a:xfrm>
            <a:custGeom>
              <a:avLst/>
              <a:gdLst/>
              <a:ahLst/>
              <a:cxnLst/>
              <a:rect l="0" t="0" r="0" b="0"/>
              <a:pathLst>
                <a:path w="199009" h="205852" fill="none" extrusionOk="0">
                  <a:moveTo>
                    <a:pt x="103203" y="205112"/>
                  </a:moveTo>
                  <a:cubicBezTo>
                    <a:pt x="130946" y="204372"/>
                    <a:pt x="143708" y="183103"/>
                    <a:pt x="162758" y="161463"/>
                  </a:cubicBezTo>
                  <a:cubicBezTo>
                    <a:pt x="181623" y="139639"/>
                    <a:pt x="196974" y="123548"/>
                    <a:pt x="198083" y="96176"/>
                  </a:cubicBezTo>
                  <a:cubicBezTo>
                    <a:pt x="199008" y="68803"/>
                    <a:pt x="187171" y="43834"/>
                    <a:pt x="167936" y="24599"/>
                  </a:cubicBezTo>
                  <a:cubicBezTo>
                    <a:pt x="148701" y="5364"/>
                    <a:pt x="130021" y="1"/>
                    <a:pt x="101909" y="186"/>
                  </a:cubicBezTo>
                  <a:cubicBezTo>
                    <a:pt x="73796" y="371"/>
                    <a:pt x="47533" y="5364"/>
                    <a:pt x="27373" y="25339"/>
                  </a:cubicBezTo>
                  <a:cubicBezTo>
                    <a:pt x="7029" y="45314"/>
                    <a:pt x="1295" y="72132"/>
                    <a:pt x="740" y="100059"/>
                  </a:cubicBezTo>
                  <a:cubicBezTo>
                    <a:pt x="0" y="127987"/>
                    <a:pt x="3699" y="144078"/>
                    <a:pt x="24229" y="165162"/>
                  </a:cubicBezTo>
                  <a:cubicBezTo>
                    <a:pt x="44574" y="186247"/>
                    <a:pt x="75646" y="205852"/>
                    <a:pt x="103203" y="205112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262627"/>
              </a:solidFill>
              <a:prstDash val="solid"/>
              <a:miter lim="18495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Shape 224"/>
            <p:cNvSpPr/>
            <p:nvPr/>
          </p:nvSpPr>
          <p:spPr>
            <a:xfrm>
              <a:off x="3049375" y="1976650"/>
              <a:ext cx="1498125" cy="1900400"/>
            </a:xfrm>
            <a:custGeom>
              <a:avLst/>
              <a:gdLst/>
              <a:ahLst/>
              <a:cxnLst/>
              <a:rect l="0" t="0" r="0" b="0"/>
              <a:pathLst>
                <a:path w="59925" h="76016" extrusionOk="0">
                  <a:moveTo>
                    <a:pt x="0" y="1"/>
                  </a:moveTo>
                  <a:lnTo>
                    <a:pt x="0" y="11283"/>
                  </a:lnTo>
                  <a:lnTo>
                    <a:pt x="23859" y="11283"/>
                  </a:lnTo>
                  <a:lnTo>
                    <a:pt x="23859" y="76016"/>
                  </a:lnTo>
                  <a:lnTo>
                    <a:pt x="35881" y="76016"/>
                  </a:lnTo>
                  <a:lnTo>
                    <a:pt x="35881" y="11283"/>
                  </a:lnTo>
                  <a:lnTo>
                    <a:pt x="59925" y="11283"/>
                  </a:lnTo>
                  <a:lnTo>
                    <a:pt x="59925" y="1"/>
                  </a:lnTo>
                  <a:close/>
                </a:path>
              </a:pathLst>
            </a:custGeom>
            <a:solidFill>
              <a:srgbClr val="2626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5" name="Shape 225"/>
          <p:cNvSpPr txBox="1"/>
          <p:nvPr/>
        </p:nvSpPr>
        <p:spPr>
          <a:xfrm>
            <a:off x="4577525" y="1769250"/>
            <a:ext cx="2618100" cy="71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latin typeface="Karla"/>
                <a:ea typeface="Karla"/>
                <a:cs typeface="Karla"/>
                <a:sym typeface="Karla"/>
              </a:rPr>
              <a:t>From reactive… </a:t>
            </a:r>
            <a:endParaRPr sz="2400">
              <a:latin typeface="Karla"/>
              <a:ea typeface="Karla"/>
              <a:cs typeface="Karla"/>
              <a:sym typeface="Karla"/>
            </a:endParaRPr>
          </a:p>
        </p:txBody>
      </p:sp>
      <p:sp>
        <p:nvSpPr>
          <p:cNvPr id="226" name="Shape 226"/>
          <p:cNvSpPr txBox="1"/>
          <p:nvPr/>
        </p:nvSpPr>
        <p:spPr>
          <a:xfrm>
            <a:off x="4257900" y="334650"/>
            <a:ext cx="4462500" cy="143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b="1">
                <a:solidFill>
                  <a:srgbClr val="262626"/>
                </a:solidFill>
                <a:latin typeface="Karla"/>
                <a:ea typeface="Karla"/>
                <a:cs typeface="Karla"/>
                <a:sym typeface="Karla"/>
              </a:rPr>
              <a:t>The role </a:t>
            </a:r>
            <a:endParaRPr sz="3000" b="1">
              <a:solidFill>
                <a:srgbClr val="262626"/>
              </a:solidFill>
              <a:latin typeface="Karla"/>
              <a:ea typeface="Karla"/>
              <a:cs typeface="Karla"/>
              <a:sym typeface="Karla"/>
            </a:endParaRP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b="1">
                <a:solidFill>
                  <a:srgbClr val="262626"/>
                </a:solidFill>
                <a:latin typeface="Karla"/>
                <a:ea typeface="Karla"/>
                <a:cs typeface="Karla"/>
                <a:sym typeface="Karla"/>
              </a:rPr>
              <a:t>of the Data Scientists</a:t>
            </a:r>
            <a:endParaRPr sz="3000" b="1">
              <a:solidFill>
                <a:srgbClr val="262626"/>
              </a:solidFill>
              <a:latin typeface="Karla"/>
              <a:ea typeface="Karla"/>
              <a:cs typeface="Karla"/>
              <a:sym typeface="Karla"/>
            </a:endParaRPr>
          </a:p>
        </p:txBody>
      </p:sp>
      <p:pic>
        <p:nvPicPr>
          <p:cNvPr id="227" name="Shape 227"/>
          <p:cNvPicPr preferRelativeResize="0"/>
          <p:nvPr/>
        </p:nvPicPr>
        <p:blipFill rotWithShape="1">
          <a:blip r:embed="rId3">
            <a:alphaModFix/>
          </a:blip>
          <a:srcRect l="17927" r="8113" b="15626"/>
          <a:stretch/>
        </p:blipFill>
        <p:spPr>
          <a:xfrm>
            <a:off x="-2813375" y="0"/>
            <a:ext cx="6762899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228" name="Shape 228"/>
          <p:cNvSpPr txBox="1"/>
          <p:nvPr/>
        </p:nvSpPr>
        <p:spPr>
          <a:xfrm>
            <a:off x="4577525" y="2625825"/>
            <a:ext cx="3000000" cy="12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rPr>
              <a:t>… to proactive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CE2"/>
        </a:solidFill>
        <a:effectLst/>
      </p:bgPr>
    </p:bg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Shape 233"/>
          <p:cNvSpPr/>
          <p:nvPr/>
        </p:nvSpPr>
        <p:spPr>
          <a:xfrm>
            <a:off x="-533850" y="2874451"/>
            <a:ext cx="2913600" cy="2742300"/>
          </a:xfrm>
          <a:prstGeom prst="ellipse">
            <a:avLst/>
          </a:prstGeom>
          <a:solidFill>
            <a:srgbClr val="2424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4" name="Shape 234"/>
          <p:cNvSpPr txBox="1"/>
          <p:nvPr/>
        </p:nvSpPr>
        <p:spPr>
          <a:xfrm>
            <a:off x="4013600" y="293425"/>
            <a:ext cx="4886100" cy="114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b="1">
                <a:solidFill>
                  <a:srgbClr val="262626"/>
                </a:solidFill>
                <a:latin typeface="Karla"/>
                <a:ea typeface="Karla"/>
                <a:cs typeface="Karla"/>
                <a:sym typeface="Karla"/>
              </a:rPr>
              <a:t>Proactive </a:t>
            </a:r>
            <a:endParaRPr sz="3000" b="1">
              <a:solidFill>
                <a:srgbClr val="262626"/>
              </a:solidFill>
              <a:latin typeface="Karla"/>
              <a:ea typeface="Karla"/>
              <a:cs typeface="Karla"/>
              <a:sym typeface="Karla"/>
            </a:endParaRP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b="1">
                <a:solidFill>
                  <a:srgbClr val="262626"/>
                </a:solidFill>
                <a:latin typeface="Karla"/>
                <a:ea typeface="Karla"/>
                <a:cs typeface="Karla"/>
                <a:sym typeface="Karla"/>
              </a:rPr>
              <a:t>Data Scientists</a:t>
            </a:r>
            <a:endParaRPr sz="3000" b="1">
              <a:solidFill>
                <a:srgbClr val="262626"/>
              </a:solidFill>
              <a:latin typeface="Karla"/>
              <a:ea typeface="Karla"/>
              <a:cs typeface="Karla"/>
              <a:sym typeface="Karla"/>
            </a:endParaRP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sz="3000" b="1">
              <a:solidFill>
                <a:srgbClr val="262626"/>
              </a:solidFill>
              <a:latin typeface="Karla"/>
              <a:ea typeface="Karla"/>
              <a:cs typeface="Karla"/>
              <a:sym typeface="Karla"/>
            </a:endParaRPr>
          </a:p>
        </p:txBody>
      </p:sp>
      <p:grpSp>
        <p:nvGrpSpPr>
          <p:cNvPr id="235" name="Shape 235"/>
          <p:cNvGrpSpPr/>
          <p:nvPr/>
        </p:nvGrpSpPr>
        <p:grpSpPr>
          <a:xfrm>
            <a:off x="8491662" y="4516505"/>
            <a:ext cx="399013" cy="412733"/>
            <a:chOff x="1241475" y="261225"/>
            <a:chExt cx="4975225" cy="5146300"/>
          </a:xfrm>
        </p:grpSpPr>
        <p:sp>
          <p:nvSpPr>
            <p:cNvPr id="236" name="Shape 236"/>
            <p:cNvSpPr/>
            <p:nvPr/>
          </p:nvSpPr>
          <p:spPr>
            <a:xfrm>
              <a:off x="1241475" y="261225"/>
              <a:ext cx="4975225" cy="5146300"/>
            </a:xfrm>
            <a:custGeom>
              <a:avLst/>
              <a:gdLst/>
              <a:ahLst/>
              <a:cxnLst/>
              <a:rect l="0" t="0" r="0" b="0"/>
              <a:pathLst>
                <a:path w="199009" h="205852" fill="none" extrusionOk="0">
                  <a:moveTo>
                    <a:pt x="103203" y="205112"/>
                  </a:moveTo>
                  <a:cubicBezTo>
                    <a:pt x="130946" y="204372"/>
                    <a:pt x="143708" y="183103"/>
                    <a:pt x="162758" y="161463"/>
                  </a:cubicBezTo>
                  <a:cubicBezTo>
                    <a:pt x="181623" y="139639"/>
                    <a:pt x="196974" y="123548"/>
                    <a:pt x="198083" y="96176"/>
                  </a:cubicBezTo>
                  <a:cubicBezTo>
                    <a:pt x="199008" y="68803"/>
                    <a:pt x="187171" y="43834"/>
                    <a:pt x="167936" y="24599"/>
                  </a:cubicBezTo>
                  <a:cubicBezTo>
                    <a:pt x="148701" y="5364"/>
                    <a:pt x="130021" y="1"/>
                    <a:pt x="101909" y="186"/>
                  </a:cubicBezTo>
                  <a:cubicBezTo>
                    <a:pt x="73796" y="371"/>
                    <a:pt x="47533" y="5364"/>
                    <a:pt x="27373" y="25339"/>
                  </a:cubicBezTo>
                  <a:cubicBezTo>
                    <a:pt x="7029" y="45314"/>
                    <a:pt x="1295" y="72132"/>
                    <a:pt x="740" y="100059"/>
                  </a:cubicBezTo>
                  <a:cubicBezTo>
                    <a:pt x="0" y="127987"/>
                    <a:pt x="3699" y="144078"/>
                    <a:pt x="24229" y="165162"/>
                  </a:cubicBezTo>
                  <a:cubicBezTo>
                    <a:pt x="44574" y="186247"/>
                    <a:pt x="75646" y="205852"/>
                    <a:pt x="103203" y="205112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262627"/>
              </a:solidFill>
              <a:prstDash val="solid"/>
              <a:miter lim="18495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Shape 237"/>
            <p:cNvSpPr/>
            <p:nvPr/>
          </p:nvSpPr>
          <p:spPr>
            <a:xfrm>
              <a:off x="3049375" y="1976650"/>
              <a:ext cx="1498125" cy="1900400"/>
            </a:xfrm>
            <a:custGeom>
              <a:avLst/>
              <a:gdLst/>
              <a:ahLst/>
              <a:cxnLst/>
              <a:rect l="0" t="0" r="0" b="0"/>
              <a:pathLst>
                <a:path w="59925" h="76016" extrusionOk="0">
                  <a:moveTo>
                    <a:pt x="0" y="1"/>
                  </a:moveTo>
                  <a:lnTo>
                    <a:pt x="0" y="11283"/>
                  </a:lnTo>
                  <a:lnTo>
                    <a:pt x="23859" y="11283"/>
                  </a:lnTo>
                  <a:lnTo>
                    <a:pt x="23859" y="76016"/>
                  </a:lnTo>
                  <a:lnTo>
                    <a:pt x="35881" y="76016"/>
                  </a:lnTo>
                  <a:lnTo>
                    <a:pt x="35881" y="11283"/>
                  </a:lnTo>
                  <a:lnTo>
                    <a:pt x="59925" y="11283"/>
                  </a:lnTo>
                  <a:lnTo>
                    <a:pt x="59925" y="1"/>
                  </a:lnTo>
                  <a:close/>
                </a:path>
              </a:pathLst>
            </a:custGeom>
            <a:solidFill>
              <a:srgbClr val="2626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38" name="Shape 2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6950" y="91200"/>
            <a:ext cx="3252701" cy="4879022"/>
          </a:xfrm>
          <a:prstGeom prst="rect">
            <a:avLst/>
          </a:prstGeom>
          <a:noFill/>
          <a:ln>
            <a:noFill/>
          </a:ln>
        </p:spPr>
      </p:pic>
      <p:sp>
        <p:nvSpPr>
          <p:cNvPr id="239" name="Shape 239"/>
          <p:cNvSpPr txBox="1"/>
          <p:nvPr/>
        </p:nvSpPr>
        <p:spPr>
          <a:xfrm>
            <a:off x="4013600" y="1520925"/>
            <a:ext cx="4194900" cy="234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Font typeface="Karla"/>
              <a:buChar char="●"/>
            </a:pPr>
            <a:r>
              <a:rPr lang="en" sz="1800">
                <a:latin typeface="Karla"/>
                <a:ea typeface="Karla"/>
                <a:cs typeface="Karla"/>
                <a:sym typeface="Karla"/>
              </a:rPr>
              <a:t>Are able to exploit their full problem-solving potential.</a:t>
            </a:r>
            <a:endParaRPr sz="1800">
              <a:latin typeface="Karla"/>
              <a:ea typeface="Karla"/>
              <a:cs typeface="Karla"/>
              <a:sym typeface="Karla"/>
            </a:endParaRPr>
          </a:p>
          <a:p>
            <a:pPr marL="457200" lvl="0" indent="-342900" rtl="0">
              <a:spcBef>
                <a:spcPts val="1000"/>
              </a:spcBef>
              <a:spcAft>
                <a:spcPts val="0"/>
              </a:spcAft>
              <a:buSzPts val="1800"/>
              <a:buFont typeface="Karla"/>
              <a:buChar char="●"/>
            </a:pPr>
            <a:r>
              <a:rPr lang="en" sz="1800">
                <a:latin typeface="Karla"/>
                <a:ea typeface="Karla"/>
                <a:cs typeface="Karla"/>
                <a:sym typeface="Karla"/>
              </a:rPr>
              <a:t>Proactively look for opportunities.</a:t>
            </a:r>
            <a:endParaRPr sz="1800">
              <a:latin typeface="Karla"/>
              <a:ea typeface="Karla"/>
              <a:cs typeface="Karla"/>
              <a:sym typeface="Karla"/>
            </a:endParaRPr>
          </a:p>
          <a:p>
            <a:pPr marL="457200" lvl="0" indent="-342900" rtl="0">
              <a:spcBef>
                <a:spcPts val="1000"/>
              </a:spcBef>
              <a:spcAft>
                <a:spcPts val="0"/>
              </a:spcAft>
              <a:buSzPts val="1800"/>
              <a:buFont typeface="Karla"/>
              <a:buChar char="●"/>
            </a:pPr>
            <a:r>
              <a:rPr lang="en" sz="1800">
                <a:latin typeface="Karla"/>
                <a:ea typeface="Karla"/>
                <a:cs typeface="Karla"/>
                <a:sym typeface="Karla"/>
              </a:rPr>
              <a:t>Influence the Product roadmap.</a:t>
            </a:r>
            <a:endParaRPr sz="1800">
              <a:latin typeface="Karla"/>
              <a:ea typeface="Karla"/>
              <a:cs typeface="Karla"/>
              <a:sym typeface="Karla"/>
            </a:endParaRPr>
          </a:p>
          <a:p>
            <a:pPr marL="457200" lvl="0" indent="-342900" rtl="0">
              <a:spcBef>
                <a:spcPts val="1000"/>
              </a:spcBef>
              <a:spcAft>
                <a:spcPts val="1000"/>
              </a:spcAft>
              <a:buSzPts val="1800"/>
              <a:buFont typeface="Karla"/>
              <a:buChar char="●"/>
            </a:pPr>
            <a:r>
              <a:rPr lang="en" sz="1800">
                <a:latin typeface="Karla"/>
                <a:ea typeface="Karla"/>
                <a:cs typeface="Karla"/>
                <a:sym typeface="Karla"/>
              </a:rPr>
              <a:t>Better timing for solutions.</a:t>
            </a:r>
            <a:endParaRPr sz="1800">
              <a:latin typeface="Karla"/>
              <a:ea typeface="Karla"/>
              <a:cs typeface="Karla"/>
              <a:sym typeface="Karl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CE2"/>
        </a:solidFill>
        <a:effectLst/>
      </p:bgPr>
    </p:bg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Shape 244"/>
          <p:cNvSpPr/>
          <p:nvPr/>
        </p:nvSpPr>
        <p:spPr>
          <a:xfrm>
            <a:off x="-533850" y="2874451"/>
            <a:ext cx="2913600" cy="2742300"/>
          </a:xfrm>
          <a:prstGeom prst="ellipse">
            <a:avLst/>
          </a:prstGeom>
          <a:solidFill>
            <a:srgbClr val="2424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5" name="Shape 245"/>
          <p:cNvSpPr txBox="1"/>
          <p:nvPr/>
        </p:nvSpPr>
        <p:spPr>
          <a:xfrm>
            <a:off x="4013600" y="293425"/>
            <a:ext cx="4886100" cy="114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b="1">
                <a:solidFill>
                  <a:srgbClr val="262626"/>
                </a:solidFill>
                <a:latin typeface="Karla"/>
                <a:ea typeface="Karla"/>
                <a:cs typeface="Karla"/>
                <a:sym typeface="Karla"/>
              </a:rPr>
              <a:t>Proactive </a:t>
            </a:r>
            <a:endParaRPr sz="3000" b="1">
              <a:solidFill>
                <a:srgbClr val="262626"/>
              </a:solidFill>
              <a:latin typeface="Karla"/>
              <a:ea typeface="Karla"/>
              <a:cs typeface="Karla"/>
              <a:sym typeface="Karla"/>
            </a:endParaRP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b="1">
                <a:solidFill>
                  <a:srgbClr val="262626"/>
                </a:solidFill>
                <a:latin typeface="Karla"/>
                <a:ea typeface="Karla"/>
                <a:cs typeface="Karla"/>
                <a:sym typeface="Karla"/>
              </a:rPr>
              <a:t>Data Scientists</a:t>
            </a:r>
            <a:endParaRPr sz="3000" b="1">
              <a:solidFill>
                <a:srgbClr val="262626"/>
              </a:solidFill>
              <a:latin typeface="Karla"/>
              <a:ea typeface="Karla"/>
              <a:cs typeface="Karla"/>
              <a:sym typeface="Karla"/>
            </a:endParaRP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sz="3000" b="1">
              <a:solidFill>
                <a:srgbClr val="262626"/>
              </a:solidFill>
              <a:latin typeface="Karla"/>
              <a:ea typeface="Karla"/>
              <a:cs typeface="Karla"/>
              <a:sym typeface="Karla"/>
            </a:endParaRPr>
          </a:p>
        </p:txBody>
      </p:sp>
      <p:grpSp>
        <p:nvGrpSpPr>
          <p:cNvPr id="246" name="Shape 246"/>
          <p:cNvGrpSpPr/>
          <p:nvPr/>
        </p:nvGrpSpPr>
        <p:grpSpPr>
          <a:xfrm>
            <a:off x="8491662" y="4516505"/>
            <a:ext cx="399013" cy="412733"/>
            <a:chOff x="1241475" y="261225"/>
            <a:chExt cx="4975225" cy="5146300"/>
          </a:xfrm>
        </p:grpSpPr>
        <p:sp>
          <p:nvSpPr>
            <p:cNvPr id="247" name="Shape 247"/>
            <p:cNvSpPr/>
            <p:nvPr/>
          </p:nvSpPr>
          <p:spPr>
            <a:xfrm>
              <a:off x="1241475" y="261225"/>
              <a:ext cx="4975225" cy="5146300"/>
            </a:xfrm>
            <a:custGeom>
              <a:avLst/>
              <a:gdLst/>
              <a:ahLst/>
              <a:cxnLst/>
              <a:rect l="0" t="0" r="0" b="0"/>
              <a:pathLst>
                <a:path w="199009" h="205852" fill="none" extrusionOk="0">
                  <a:moveTo>
                    <a:pt x="103203" y="205112"/>
                  </a:moveTo>
                  <a:cubicBezTo>
                    <a:pt x="130946" y="204372"/>
                    <a:pt x="143708" y="183103"/>
                    <a:pt x="162758" y="161463"/>
                  </a:cubicBezTo>
                  <a:cubicBezTo>
                    <a:pt x="181623" y="139639"/>
                    <a:pt x="196974" y="123548"/>
                    <a:pt x="198083" y="96176"/>
                  </a:cubicBezTo>
                  <a:cubicBezTo>
                    <a:pt x="199008" y="68803"/>
                    <a:pt x="187171" y="43834"/>
                    <a:pt x="167936" y="24599"/>
                  </a:cubicBezTo>
                  <a:cubicBezTo>
                    <a:pt x="148701" y="5364"/>
                    <a:pt x="130021" y="1"/>
                    <a:pt x="101909" y="186"/>
                  </a:cubicBezTo>
                  <a:cubicBezTo>
                    <a:pt x="73796" y="371"/>
                    <a:pt x="47533" y="5364"/>
                    <a:pt x="27373" y="25339"/>
                  </a:cubicBezTo>
                  <a:cubicBezTo>
                    <a:pt x="7029" y="45314"/>
                    <a:pt x="1295" y="72132"/>
                    <a:pt x="740" y="100059"/>
                  </a:cubicBezTo>
                  <a:cubicBezTo>
                    <a:pt x="0" y="127987"/>
                    <a:pt x="3699" y="144078"/>
                    <a:pt x="24229" y="165162"/>
                  </a:cubicBezTo>
                  <a:cubicBezTo>
                    <a:pt x="44574" y="186247"/>
                    <a:pt x="75646" y="205852"/>
                    <a:pt x="103203" y="205112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262627"/>
              </a:solidFill>
              <a:prstDash val="solid"/>
              <a:miter lim="18495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Shape 248"/>
            <p:cNvSpPr/>
            <p:nvPr/>
          </p:nvSpPr>
          <p:spPr>
            <a:xfrm>
              <a:off x="3049375" y="1976650"/>
              <a:ext cx="1498125" cy="1900400"/>
            </a:xfrm>
            <a:custGeom>
              <a:avLst/>
              <a:gdLst/>
              <a:ahLst/>
              <a:cxnLst/>
              <a:rect l="0" t="0" r="0" b="0"/>
              <a:pathLst>
                <a:path w="59925" h="76016" extrusionOk="0">
                  <a:moveTo>
                    <a:pt x="0" y="1"/>
                  </a:moveTo>
                  <a:lnTo>
                    <a:pt x="0" y="11283"/>
                  </a:lnTo>
                  <a:lnTo>
                    <a:pt x="23859" y="11283"/>
                  </a:lnTo>
                  <a:lnTo>
                    <a:pt x="23859" y="76016"/>
                  </a:lnTo>
                  <a:lnTo>
                    <a:pt x="35881" y="76016"/>
                  </a:lnTo>
                  <a:lnTo>
                    <a:pt x="35881" y="11283"/>
                  </a:lnTo>
                  <a:lnTo>
                    <a:pt x="59925" y="11283"/>
                  </a:lnTo>
                  <a:lnTo>
                    <a:pt x="59925" y="1"/>
                  </a:lnTo>
                  <a:close/>
                </a:path>
              </a:pathLst>
            </a:custGeom>
            <a:solidFill>
              <a:srgbClr val="2626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49" name="Shape 2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6950" y="91200"/>
            <a:ext cx="3252701" cy="4879022"/>
          </a:xfrm>
          <a:prstGeom prst="rect">
            <a:avLst/>
          </a:prstGeom>
          <a:noFill/>
          <a:ln>
            <a:noFill/>
          </a:ln>
        </p:spPr>
      </p:pic>
      <p:sp>
        <p:nvSpPr>
          <p:cNvPr id="250" name="Shape 250"/>
          <p:cNvSpPr txBox="1"/>
          <p:nvPr/>
        </p:nvSpPr>
        <p:spPr>
          <a:xfrm>
            <a:off x="4013600" y="3926700"/>
            <a:ext cx="3804900" cy="63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b="1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rPr>
              <a:t>Data Informed Decision Making</a:t>
            </a:r>
            <a:endParaRPr sz="3000" b="1"/>
          </a:p>
        </p:txBody>
      </p:sp>
      <p:cxnSp>
        <p:nvCxnSpPr>
          <p:cNvPr id="251" name="Shape 251"/>
          <p:cNvCxnSpPr/>
          <p:nvPr/>
        </p:nvCxnSpPr>
        <p:spPr>
          <a:xfrm>
            <a:off x="5281575" y="1587925"/>
            <a:ext cx="0" cy="2071200"/>
          </a:xfrm>
          <a:prstGeom prst="straightConnector1">
            <a:avLst/>
          </a:prstGeom>
          <a:noFill/>
          <a:ln w="38100" cap="flat" cmpd="sng">
            <a:solidFill>
              <a:srgbClr val="262626"/>
            </a:solidFill>
            <a:prstDash val="dash"/>
            <a:round/>
            <a:headEnd type="none" w="med" len="med"/>
            <a:tailEnd type="stealth" w="med" len="med"/>
          </a:ln>
        </p:spPr>
      </p:cxn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CE2"/>
        </a:solidFill>
        <a:effectLst/>
      </p:bgPr>
    </p:bg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Shape 256"/>
          <p:cNvSpPr txBox="1"/>
          <p:nvPr/>
        </p:nvSpPr>
        <p:spPr>
          <a:xfrm>
            <a:off x="4013600" y="293425"/>
            <a:ext cx="4886100" cy="114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b="1">
                <a:solidFill>
                  <a:srgbClr val="262626"/>
                </a:solidFill>
                <a:latin typeface="Karla"/>
                <a:ea typeface="Karla"/>
                <a:cs typeface="Karla"/>
                <a:sym typeface="Karla"/>
              </a:rPr>
              <a:t>What about the possible drawbacks?</a:t>
            </a:r>
            <a:endParaRPr sz="3000" b="1">
              <a:solidFill>
                <a:srgbClr val="262626"/>
              </a:solidFill>
              <a:latin typeface="Karla"/>
              <a:ea typeface="Karla"/>
              <a:cs typeface="Karla"/>
              <a:sym typeface="Karla"/>
            </a:endParaRP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sz="3000" b="1">
              <a:solidFill>
                <a:srgbClr val="262626"/>
              </a:solidFill>
              <a:latin typeface="Karla"/>
              <a:ea typeface="Karla"/>
              <a:cs typeface="Karla"/>
              <a:sym typeface="Karla"/>
            </a:endParaRPr>
          </a:p>
        </p:txBody>
      </p:sp>
      <p:grpSp>
        <p:nvGrpSpPr>
          <p:cNvPr id="257" name="Shape 257"/>
          <p:cNvGrpSpPr/>
          <p:nvPr/>
        </p:nvGrpSpPr>
        <p:grpSpPr>
          <a:xfrm>
            <a:off x="8491662" y="4516505"/>
            <a:ext cx="399013" cy="412733"/>
            <a:chOff x="1241475" y="261225"/>
            <a:chExt cx="4975225" cy="5146300"/>
          </a:xfrm>
        </p:grpSpPr>
        <p:sp>
          <p:nvSpPr>
            <p:cNvPr id="258" name="Shape 258"/>
            <p:cNvSpPr/>
            <p:nvPr/>
          </p:nvSpPr>
          <p:spPr>
            <a:xfrm>
              <a:off x="1241475" y="261225"/>
              <a:ext cx="4975225" cy="5146300"/>
            </a:xfrm>
            <a:custGeom>
              <a:avLst/>
              <a:gdLst/>
              <a:ahLst/>
              <a:cxnLst/>
              <a:rect l="0" t="0" r="0" b="0"/>
              <a:pathLst>
                <a:path w="199009" h="205852" fill="none" extrusionOk="0">
                  <a:moveTo>
                    <a:pt x="103203" y="205112"/>
                  </a:moveTo>
                  <a:cubicBezTo>
                    <a:pt x="130946" y="204372"/>
                    <a:pt x="143708" y="183103"/>
                    <a:pt x="162758" y="161463"/>
                  </a:cubicBezTo>
                  <a:cubicBezTo>
                    <a:pt x="181623" y="139639"/>
                    <a:pt x="196974" y="123548"/>
                    <a:pt x="198083" y="96176"/>
                  </a:cubicBezTo>
                  <a:cubicBezTo>
                    <a:pt x="199008" y="68803"/>
                    <a:pt x="187171" y="43834"/>
                    <a:pt x="167936" y="24599"/>
                  </a:cubicBezTo>
                  <a:cubicBezTo>
                    <a:pt x="148701" y="5364"/>
                    <a:pt x="130021" y="1"/>
                    <a:pt x="101909" y="186"/>
                  </a:cubicBezTo>
                  <a:cubicBezTo>
                    <a:pt x="73796" y="371"/>
                    <a:pt x="47533" y="5364"/>
                    <a:pt x="27373" y="25339"/>
                  </a:cubicBezTo>
                  <a:cubicBezTo>
                    <a:pt x="7029" y="45314"/>
                    <a:pt x="1295" y="72132"/>
                    <a:pt x="740" y="100059"/>
                  </a:cubicBezTo>
                  <a:cubicBezTo>
                    <a:pt x="0" y="127987"/>
                    <a:pt x="3699" y="144078"/>
                    <a:pt x="24229" y="165162"/>
                  </a:cubicBezTo>
                  <a:cubicBezTo>
                    <a:pt x="44574" y="186247"/>
                    <a:pt x="75646" y="205852"/>
                    <a:pt x="103203" y="205112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262627"/>
              </a:solidFill>
              <a:prstDash val="solid"/>
              <a:miter lim="18495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Shape 259"/>
            <p:cNvSpPr/>
            <p:nvPr/>
          </p:nvSpPr>
          <p:spPr>
            <a:xfrm>
              <a:off x="3049375" y="1976650"/>
              <a:ext cx="1498125" cy="1900400"/>
            </a:xfrm>
            <a:custGeom>
              <a:avLst/>
              <a:gdLst/>
              <a:ahLst/>
              <a:cxnLst/>
              <a:rect l="0" t="0" r="0" b="0"/>
              <a:pathLst>
                <a:path w="59925" h="76016" extrusionOk="0">
                  <a:moveTo>
                    <a:pt x="0" y="1"/>
                  </a:moveTo>
                  <a:lnTo>
                    <a:pt x="0" y="11283"/>
                  </a:lnTo>
                  <a:lnTo>
                    <a:pt x="23859" y="11283"/>
                  </a:lnTo>
                  <a:lnTo>
                    <a:pt x="23859" y="76016"/>
                  </a:lnTo>
                  <a:lnTo>
                    <a:pt x="35881" y="76016"/>
                  </a:lnTo>
                  <a:lnTo>
                    <a:pt x="35881" y="11283"/>
                  </a:lnTo>
                  <a:lnTo>
                    <a:pt x="59925" y="11283"/>
                  </a:lnTo>
                  <a:lnTo>
                    <a:pt x="59925" y="1"/>
                  </a:lnTo>
                  <a:close/>
                </a:path>
              </a:pathLst>
            </a:custGeom>
            <a:solidFill>
              <a:srgbClr val="2626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60" name="Shape 260"/>
          <p:cNvSpPr txBox="1"/>
          <p:nvPr/>
        </p:nvSpPr>
        <p:spPr>
          <a:xfrm>
            <a:off x="4013600" y="1744350"/>
            <a:ext cx="4194900" cy="165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Font typeface="Karla"/>
              <a:buChar char="●"/>
            </a:pPr>
            <a:r>
              <a:rPr lang="en" sz="1800">
                <a:latin typeface="Karla"/>
                <a:ea typeface="Karla"/>
                <a:cs typeface="Karla"/>
                <a:sym typeface="Karla"/>
              </a:rPr>
              <a:t>Isolation </a:t>
            </a:r>
            <a:endParaRPr sz="1800">
              <a:latin typeface="Karla"/>
              <a:ea typeface="Karla"/>
              <a:cs typeface="Karla"/>
              <a:sym typeface="Karla"/>
            </a:endParaRPr>
          </a:p>
          <a:p>
            <a:pPr marL="457200" lvl="0" indent="-3429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Font typeface="Karla"/>
              <a:buChar char="●"/>
            </a:pPr>
            <a:r>
              <a:rPr lang="en" sz="1800">
                <a:latin typeface="Karla"/>
                <a:ea typeface="Karla"/>
                <a:cs typeface="Karla"/>
                <a:sym typeface="Karla"/>
              </a:rPr>
              <a:t>Misalignment</a:t>
            </a:r>
            <a:endParaRPr sz="1800">
              <a:latin typeface="Karla"/>
              <a:ea typeface="Karla"/>
              <a:cs typeface="Karla"/>
              <a:sym typeface="Karla"/>
            </a:endParaRPr>
          </a:p>
          <a:p>
            <a:pPr marL="457200" lvl="0" indent="-3429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Font typeface="Karla"/>
              <a:buChar char="●"/>
            </a:pPr>
            <a:r>
              <a:rPr lang="en" sz="1800">
                <a:latin typeface="Karla"/>
                <a:ea typeface="Karla"/>
                <a:cs typeface="Karla"/>
                <a:sym typeface="Karla"/>
              </a:rPr>
              <a:t>Lack of an holistic view</a:t>
            </a:r>
            <a:endParaRPr sz="1800">
              <a:latin typeface="Karla"/>
              <a:ea typeface="Karla"/>
              <a:cs typeface="Karla"/>
              <a:sym typeface="Karla"/>
            </a:endParaRPr>
          </a:p>
        </p:txBody>
      </p:sp>
      <p:pic>
        <p:nvPicPr>
          <p:cNvPr id="261" name="Shape 261"/>
          <p:cNvPicPr preferRelativeResize="0"/>
          <p:nvPr/>
        </p:nvPicPr>
        <p:blipFill rotWithShape="1">
          <a:blip r:embed="rId3">
            <a:alphaModFix/>
          </a:blip>
          <a:srcRect l="16412" t="4535" r="45311" b="11317"/>
          <a:stretch/>
        </p:blipFill>
        <p:spPr>
          <a:xfrm>
            <a:off x="2" y="-12"/>
            <a:ext cx="3499950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CE2"/>
        </a:solidFill>
        <a:effectLst/>
      </p:bgPr>
    </p:bg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Shape 266"/>
          <p:cNvSpPr txBox="1"/>
          <p:nvPr/>
        </p:nvSpPr>
        <p:spPr>
          <a:xfrm>
            <a:off x="4013600" y="293425"/>
            <a:ext cx="4886100" cy="114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b="1">
                <a:solidFill>
                  <a:srgbClr val="262626"/>
                </a:solidFill>
                <a:latin typeface="Karla"/>
                <a:ea typeface="Karla"/>
                <a:cs typeface="Karla"/>
                <a:sym typeface="Karla"/>
              </a:rPr>
              <a:t>What about the possible drawbacks?</a:t>
            </a:r>
            <a:endParaRPr sz="3000" b="1">
              <a:solidFill>
                <a:srgbClr val="262626"/>
              </a:solidFill>
              <a:latin typeface="Karla"/>
              <a:ea typeface="Karla"/>
              <a:cs typeface="Karla"/>
              <a:sym typeface="Karla"/>
            </a:endParaRP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sz="3000" b="1">
              <a:solidFill>
                <a:srgbClr val="262626"/>
              </a:solidFill>
              <a:latin typeface="Karla"/>
              <a:ea typeface="Karla"/>
              <a:cs typeface="Karla"/>
              <a:sym typeface="Karla"/>
            </a:endParaRPr>
          </a:p>
        </p:txBody>
      </p:sp>
      <p:grpSp>
        <p:nvGrpSpPr>
          <p:cNvPr id="267" name="Shape 267"/>
          <p:cNvGrpSpPr/>
          <p:nvPr/>
        </p:nvGrpSpPr>
        <p:grpSpPr>
          <a:xfrm>
            <a:off x="8491662" y="4516505"/>
            <a:ext cx="399013" cy="412733"/>
            <a:chOff x="1241475" y="261225"/>
            <a:chExt cx="4975225" cy="5146300"/>
          </a:xfrm>
        </p:grpSpPr>
        <p:sp>
          <p:nvSpPr>
            <p:cNvPr id="268" name="Shape 268"/>
            <p:cNvSpPr/>
            <p:nvPr/>
          </p:nvSpPr>
          <p:spPr>
            <a:xfrm>
              <a:off x="1241475" y="261225"/>
              <a:ext cx="4975225" cy="5146300"/>
            </a:xfrm>
            <a:custGeom>
              <a:avLst/>
              <a:gdLst/>
              <a:ahLst/>
              <a:cxnLst/>
              <a:rect l="0" t="0" r="0" b="0"/>
              <a:pathLst>
                <a:path w="199009" h="205852" fill="none" extrusionOk="0">
                  <a:moveTo>
                    <a:pt x="103203" y="205112"/>
                  </a:moveTo>
                  <a:cubicBezTo>
                    <a:pt x="130946" y="204372"/>
                    <a:pt x="143708" y="183103"/>
                    <a:pt x="162758" y="161463"/>
                  </a:cubicBezTo>
                  <a:cubicBezTo>
                    <a:pt x="181623" y="139639"/>
                    <a:pt x="196974" y="123548"/>
                    <a:pt x="198083" y="96176"/>
                  </a:cubicBezTo>
                  <a:cubicBezTo>
                    <a:pt x="199008" y="68803"/>
                    <a:pt x="187171" y="43834"/>
                    <a:pt x="167936" y="24599"/>
                  </a:cubicBezTo>
                  <a:cubicBezTo>
                    <a:pt x="148701" y="5364"/>
                    <a:pt x="130021" y="1"/>
                    <a:pt x="101909" y="186"/>
                  </a:cubicBezTo>
                  <a:cubicBezTo>
                    <a:pt x="73796" y="371"/>
                    <a:pt x="47533" y="5364"/>
                    <a:pt x="27373" y="25339"/>
                  </a:cubicBezTo>
                  <a:cubicBezTo>
                    <a:pt x="7029" y="45314"/>
                    <a:pt x="1295" y="72132"/>
                    <a:pt x="740" y="100059"/>
                  </a:cubicBezTo>
                  <a:cubicBezTo>
                    <a:pt x="0" y="127987"/>
                    <a:pt x="3699" y="144078"/>
                    <a:pt x="24229" y="165162"/>
                  </a:cubicBezTo>
                  <a:cubicBezTo>
                    <a:pt x="44574" y="186247"/>
                    <a:pt x="75646" y="205852"/>
                    <a:pt x="103203" y="205112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262627"/>
              </a:solidFill>
              <a:prstDash val="solid"/>
              <a:miter lim="18495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Shape 269"/>
            <p:cNvSpPr/>
            <p:nvPr/>
          </p:nvSpPr>
          <p:spPr>
            <a:xfrm>
              <a:off x="3049375" y="1976650"/>
              <a:ext cx="1498125" cy="1900400"/>
            </a:xfrm>
            <a:custGeom>
              <a:avLst/>
              <a:gdLst/>
              <a:ahLst/>
              <a:cxnLst/>
              <a:rect l="0" t="0" r="0" b="0"/>
              <a:pathLst>
                <a:path w="59925" h="76016" extrusionOk="0">
                  <a:moveTo>
                    <a:pt x="0" y="1"/>
                  </a:moveTo>
                  <a:lnTo>
                    <a:pt x="0" y="11283"/>
                  </a:lnTo>
                  <a:lnTo>
                    <a:pt x="23859" y="11283"/>
                  </a:lnTo>
                  <a:lnTo>
                    <a:pt x="23859" y="76016"/>
                  </a:lnTo>
                  <a:lnTo>
                    <a:pt x="35881" y="76016"/>
                  </a:lnTo>
                  <a:lnTo>
                    <a:pt x="35881" y="11283"/>
                  </a:lnTo>
                  <a:lnTo>
                    <a:pt x="59925" y="11283"/>
                  </a:lnTo>
                  <a:lnTo>
                    <a:pt x="59925" y="1"/>
                  </a:lnTo>
                  <a:close/>
                </a:path>
              </a:pathLst>
            </a:custGeom>
            <a:solidFill>
              <a:srgbClr val="2626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70" name="Shape 270"/>
          <p:cNvPicPr preferRelativeResize="0"/>
          <p:nvPr/>
        </p:nvPicPr>
        <p:blipFill rotWithShape="1">
          <a:blip r:embed="rId3">
            <a:alphaModFix/>
          </a:blip>
          <a:srcRect l="16412" t="4535" r="45311" b="11317"/>
          <a:stretch/>
        </p:blipFill>
        <p:spPr>
          <a:xfrm>
            <a:off x="2" y="-12"/>
            <a:ext cx="3499950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271" name="Shape 271"/>
          <p:cNvSpPr txBox="1"/>
          <p:nvPr/>
        </p:nvSpPr>
        <p:spPr>
          <a:xfrm>
            <a:off x="4013600" y="3538175"/>
            <a:ext cx="5130300" cy="131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b="1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rPr>
              <a:t>Inefficient </a:t>
            </a:r>
            <a:r>
              <a:rPr lang="en" sz="3000" b="1">
                <a:solidFill>
                  <a:srgbClr val="262626"/>
                </a:solidFill>
                <a:latin typeface="Karla"/>
                <a:ea typeface="Karla"/>
                <a:cs typeface="Karla"/>
                <a:sym typeface="Karla"/>
              </a:rPr>
              <a:t>and</a:t>
            </a:r>
            <a:r>
              <a:rPr lang="en" sz="3000" b="1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rPr>
              <a:t> demotivated team.</a:t>
            </a:r>
            <a:endParaRPr sz="3000" b="1"/>
          </a:p>
        </p:txBody>
      </p:sp>
      <p:cxnSp>
        <p:nvCxnSpPr>
          <p:cNvPr id="272" name="Shape 272"/>
          <p:cNvCxnSpPr/>
          <p:nvPr/>
        </p:nvCxnSpPr>
        <p:spPr>
          <a:xfrm>
            <a:off x="5281575" y="1536150"/>
            <a:ext cx="0" cy="2071200"/>
          </a:xfrm>
          <a:prstGeom prst="straightConnector1">
            <a:avLst/>
          </a:prstGeom>
          <a:noFill/>
          <a:ln w="38100" cap="flat" cmpd="sng">
            <a:solidFill>
              <a:srgbClr val="262626"/>
            </a:solidFill>
            <a:prstDash val="dash"/>
            <a:round/>
            <a:headEnd type="none" w="med" len="med"/>
            <a:tailEnd type="stealth" w="med" len="med"/>
          </a:ln>
        </p:spPr>
      </p:cxn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CE2"/>
        </a:solidFill>
        <a:effectLst/>
      </p:bgPr>
    </p:bg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Shape 277"/>
          <p:cNvSpPr txBox="1"/>
          <p:nvPr/>
        </p:nvSpPr>
        <p:spPr>
          <a:xfrm>
            <a:off x="829900" y="1488850"/>
            <a:ext cx="7560900" cy="137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Karla"/>
              <a:buAutoNum type="arabicPeriod"/>
            </a:pPr>
            <a:r>
              <a:rPr lang="en" sz="1800" dirty="0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rPr>
              <a:t>General learnings.</a:t>
            </a:r>
          </a:p>
          <a:p>
            <a:pPr marL="457200" lvl="0" indent="-342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Karla"/>
              <a:buAutoNum type="arabicPeriod"/>
            </a:pPr>
            <a:r>
              <a:rPr lang="en" sz="1800" dirty="0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rPr>
              <a:t>Deep dive into the initiatives.</a:t>
            </a:r>
            <a:endParaRPr sz="1800" dirty="0">
              <a:solidFill>
                <a:schemeClr val="dk1"/>
              </a:solidFill>
              <a:latin typeface="Karla"/>
              <a:ea typeface="Karla"/>
              <a:cs typeface="Karla"/>
              <a:sym typeface="Karla"/>
            </a:endParaRPr>
          </a:p>
        </p:txBody>
      </p:sp>
      <p:pic>
        <p:nvPicPr>
          <p:cNvPr id="278" name="Shape 27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62850" y="2563050"/>
            <a:ext cx="3481146" cy="265665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79" name="Shape 279"/>
          <p:cNvGrpSpPr/>
          <p:nvPr/>
        </p:nvGrpSpPr>
        <p:grpSpPr>
          <a:xfrm>
            <a:off x="8491662" y="4516505"/>
            <a:ext cx="399013" cy="412733"/>
            <a:chOff x="1241475" y="261225"/>
            <a:chExt cx="4975225" cy="5146300"/>
          </a:xfrm>
        </p:grpSpPr>
        <p:sp>
          <p:nvSpPr>
            <p:cNvPr id="280" name="Shape 280"/>
            <p:cNvSpPr/>
            <p:nvPr/>
          </p:nvSpPr>
          <p:spPr>
            <a:xfrm>
              <a:off x="1241475" y="261225"/>
              <a:ext cx="4975225" cy="5146300"/>
            </a:xfrm>
            <a:custGeom>
              <a:avLst/>
              <a:gdLst/>
              <a:ahLst/>
              <a:cxnLst/>
              <a:rect l="0" t="0" r="0" b="0"/>
              <a:pathLst>
                <a:path w="199009" h="205852" fill="none" extrusionOk="0">
                  <a:moveTo>
                    <a:pt x="103203" y="205112"/>
                  </a:moveTo>
                  <a:cubicBezTo>
                    <a:pt x="130946" y="204372"/>
                    <a:pt x="143708" y="183103"/>
                    <a:pt x="162758" y="161463"/>
                  </a:cubicBezTo>
                  <a:cubicBezTo>
                    <a:pt x="181623" y="139639"/>
                    <a:pt x="196974" y="123548"/>
                    <a:pt x="198083" y="96176"/>
                  </a:cubicBezTo>
                  <a:cubicBezTo>
                    <a:pt x="199008" y="68803"/>
                    <a:pt x="187171" y="43834"/>
                    <a:pt x="167936" y="24599"/>
                  </a:cubicBezTo>
                  <a:cubicBezTo>
                    <a:pt x="148701" y="5364"/>
                    <a:pt x="130021" y="1"/>
                    <a:pt x="101909" y="186"/>
                  </a:cubicBezTo>
                  <a:cubicBezTo>
                    <a:pt x="73796" y="371"/>
                    <a:pt x="47533" y="5364"/>
                    <a:pt x="27373" y="25339"/>
                  </a:cubicBezTo>
                  <a:cubicBezTo>
                    <a:pt x="7029" y="45314"/>
                    <a:pt x="1295" y="72132"/>
                    <a:pt x="740" y="100059"/>
                  </a:cubicBezTo>
                  <a:cubicBezTo>
                    <a:pt x="0" y="127987"/>
                    <a:pt x="3699" y="144078"/>
                    <a:pt x="24229" y="165162"/>
                  </a:cubicBezTo>
                  <a:cubicBezTo>
                    <a:pt x="44574" y="186247"/>
                    <a:pt x="75646" y="205852"/>
                    <a:pt x="103203" y="205112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262627"/>
              </a:solidFill>
              <a:prstDash val="solid"/>
              <a:miter lim="18495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Shape 281"/>
            <p:cNvSpPr/>
            <p:nvPr/>
          </p:nvSpPr>
          <p:spPr>
            <a:xfrm>
              <a:off x="3049375" y="1976650"/>
              <a:ext cx="1498125" cy="1900400"/>
            </a:xfrm>
            <a:custGeom>
              <a:avLst/>
              <a:gdLst/>
              <a:ahLst/>
              <a:cxnLst/>
              <a:rect l="0" t="0" r="0" b="0"/>
              <a:pathLst>
                <a:path w="59925" h="76016" extrusionOk="0">
                  <a:moveTo>
                    <a:pt x="0" y="1"/>
                  </a:moveTo>
                  <a:lnTo>
                    <a:pt x="0" y="11283"/>
                  </a:lnTo>
                  <a:lnTo>
                    <a:pt x="23859" y="11283"/>
                  </a:lnTo>
                  <a:lnTo>
                    <a:pt x="23859" y="76016"/>
                  </a:lnTo>
                  <a:lnTo>
                    <a:pt x="35881" y="76016"/>
                  </a:lnTo>
                  <a:lnTo>
                    <a:pt x="35881" y="11283"/>
                  </a:lnTo>
                  <a:lnTo>
                    <a:pt x="59925" y="11283"/>
                  </a:lnTo>
                  <a:lnTo>
                    <a:pt x="59925" y="1"/>
                  </a:lnTo>
                  <a:close/>
                </a:path>
              </a:pathLst>
            </a:custGeom>
            <a:solidFill>
              <a:srgbClr val="2626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82" name="Shape 282"/>
          <p:cNvSpPr txBox="1"/>
          <p:nvPr/>
        </p:nvSpPr>
        <p:spPr>
          <a:xfrm>
            <a:off x="860250" y="578800"/>
            <a:ext cx="7560900" cy="52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b="1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rPr>
              <a:t>Overview of the talk</a:t>
            </a:r>
            <a:endParaRPr sz="3000" b="1">
              <a:solidFill>
                <a:srgbClr val="262626"/>
              </a:solidFill>
              <a:latin typeface="Karla"/>
              <a:ea typeface="Karla"/>
              <a:cs typeface="Karla"/>
              <a:sym typeface="Karla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62626"/>
        </a:solidFill>
        <a:effectLst/>
      </p:bgPr>
    </p:bg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7" name="Shape 287"/>
          <p:cNvPicPr preferRelativeResize="0"/>
          <p:nvPr/>
        </p:nvPicPr>
        <p:blipFill rotWithShape="1">
          <a:blip r:embed="rId3">
            <a:alphaModFix/>
          </a:blip>
          <a:srcRect t="7813" b="7813"/>
          <a:stretch/>
        </p:blipFill>
        <p:spPr>
          <a:xfrm>
            <a:off x="0" y="0"/>
            <a:ext cx="9143999" cy="5143497"/>
          </a:xfrm>
          <a:prstGeom prst="rect">
            <a:avLst/>
          </a:prstGeom>
          <a:noFill/>
          <a:ln>
            <a:noFill/>
          </a:ln>
        </p:spPr>
      </p:pic>
      <p:sp>
        <p:nvSpPr>
          <p:cNvPr id="288" name="Shape 288"/>
          <p:cNvSpPr txBox="1"/>
          <p:nvPr/>
        </p:nvSpPr>
        <p:spPr>
          <a:xfrm>
            <a:off x="455500" y="3417500"/>
            <a:ext cx="6949200" cy="165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b="1">
                <a:solidFill>
                  <a:srgbClr val="262626"/>
                </a:solidFill>
                <a:latin typeface="Karla"/>
                <a:ea typeface="Karla"/>
                <a:cs typeface="Karla"/>
                <a:sym typeface="Karla"/>
              </a:rPr>
              <a:t>Learning #1: </a:t>
            </a:r>
            <a:endParaRPr sz="3000" b="1">
              <a:solidFill>
                <a:srgbClr val="262626"/>
              </a:solidFill>
              <a:latin typeface="Karla"/>
              <a:ea typeface="Karla"/>
              <a:cs typeface="Karla"/>
              <a:sym typeface="Karla"/>
            </a:endParaRPr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b="1">
                <a:solidFill>
                  <a:srgbClr val="262626"/>
                </a:solidFill>
                <a:latin typeface="Karla"/>
                <a:ea typeface="Karla"/>
                <a:cs typeface="Karla"/>
                <a:sym typeface="Karla"/>
              </a:rPr>
              <a:t>Build a centralised </a:t>
            </a:r>
            <a:endParaRPr sz="3000" b="1">
              <a:solidFill>
                <a:srgbClr val="262626"/>
              </a:solidFill>
              <a:latin typeface="Karla"/>
              <a:ea typeface="Karla"/>
              <a:cs typeface="Karla"/>
              <a:sym typeface="Karla"/>
            </a:endParaRPr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b="1">
                <a:solidFill>
                  <a:srgbClr val="262626"/>
                </a:solidFill>
                <a:latin typeface="Karla"/>
                <a:ea typeface="Karla"/>
                <a:cs typeface="Karla"/>
                <a:sym typeface="Karla"/>
              </a:rPr>
              <a:t>team first.</a:t>
            </a:r>
            <a:endParaRPr sz="3000" b="1">
              <a:solidFill>
                <a:srgbClr val="262626"/>
              </a:solidFill>
              <a:latin typeface="Karla"/>
              <a:ea typeface="Karla"/>
              <a:cs typeface="Karla"/>
              <a:sym typeface="Karla"/>
            </a:endParaRPr>
          </a:p>
        </p:txBody>
      </p:sp>
      <p:grpSp>
        <p:nvGrpSpPr>
          <p:cNvPr id="289" name="Shape 289"/>
          <p:cNvGrpSpPr/>
          <p:nvPr/>
        </p:nvGrpSpPr>
        <p:grpSpPr>
          <a:xfrm>
            <a:off x="8491662" y="4516505"/>
            <a:ext cx="399013" cy="412733"/>
            <a:chOff x="1241475" y="261225"/>
            <a:chExt cx="4975225" cy="5146300"/>
          </a:xfrm>
        </p:grpSpPr>
        <p:sp>
          <p:nvSpPr>
            <p:cNvPr id="290" name="Shape 290"/>
            <p:cNvSpPr/>
            <p:nvPr/>
          </p:nvSpPr>
          <p:spPr>
            <a:xfrm>
              <a:off x="1241475" y="261225"/>
              <a:ext cx="4975225" cy="5146300"/>
            </a:xfrm>
            <a:custGeom>
              <a:avLst/>
              <a:gdLst/>
              <a:ahLst/>
              <a:cxnLst/>
              <a:rect l="0" t="0" r="0" b="0"/>
              <a:pathLst>
                <a:path w="199009" h="205852" fill="none" extrusionOk="0">
                  <a:moveTo>
                    <a:pt x="103203" y="205112"/>
                  </a:moveTo>
                  <a:cubicBezTo>
                    <a:pt x="130946" y="204372"/>
                    <a:pt x="143708" y="183103"/>
                    <a:pt x="162758" y="161463"/>
                  </a:cubicBezTo>
                  <a:cubicBezTo>
                    <a:pt x="181623" y="139639"/>
                    <a:pt x="196974" y="123548"/>
                    <a:pt x="198083" y="96176"/>
                  </a:cubicBezTo>
                  <a:cubicBezTo>
                    <a:pt x="199008" y="68803"/>
                    <a:pt x="187171" y="43834"/>
                    <a:pt x="167936" y="24599"/>
                  </a:cubicBezTo>
                  <a:cubicBezTo>
                    <a:pt x="148701" y="5364"/>
                    <a:pt x="130021" y="1"/>
                    <a:pt x="101909" y="186"/>
                  </a:cubicBezTo>
                  <a:cubicBezTo>
                    <a:pt x="73796" y="371"/>
                    <a:pt x="47533" y="5364"/>
                    <a:pt x="27373" y="25339"/>
                  </a:cubicBezTo>
                  <a:cubicBezTo>
                    <a:pt x="7029" y="45314"/>
                    <a:pt x="1295" y="72132"/>
                    <a:pt x="740" y="100059"/>
                  </a:cubicBezTo>
                  <a:cubicBezTo>
                    <a:pt x="0" y="127987"/>
                    <a:pt x="3699" y="144078"/>
                    <a:pt x="24229" y="165162"/>
                  </a:cubicBezTo>
                  <a:cubicBezTo>
                    <a:pt x="44574" y="186247"/>
                    <a:pt x="75646" y="205852"/>
                    <a:pt x="103203" y="205112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262627"/>
              </a:solidFill>
              <a:prstDash val="solid"/>
              <a:miter lim="18495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Shape 291"/>
            <p:cNvSpPr/>
            <p:nvPr/>
          </p:nvSpPr>
          <p:spPr>
            <a:xfrm>
              <a:off x="3049375" y="1976650"/>
              <a:ext cx="1498125" cy="1900400"/>
            </a:xfrm>
            <a:custGeom>
              <a:avLst/>
              <a:gdLst/>
              <a:ahLst/>
              <a:cxnLst/>
              <a:rect l="0" t="0" r="0" b="0"/>
              <a:pathLst>
                <a:path w="59925" h="76016" extrusionOk="0">
                  <a:moveTo>
                    <a:pt x="0" y="1"/>
                  </a:moveTo>
                  <a:lnTo>
                    <a:pt x="0" y="11283"/>
                  </a:lnTo>
                  <a:lnTo>
                    <a:pt x="23859" y="11283"/>
                  </a:lnTo>
                  <a:lnTo>
                    <a:pt x="23859" y="76016"/>
                  </a:lnTo>
                  <a:lnTo>
                    <a:pt x="35881" y="76016"/>
                  </a:lnTo>
                  <a:lnTo>
                    <a:pt x="35881" y="11283"/>
                  </a:lnTo>
                  <a:lnTo>
                    <a:pt x="59925" y="11283"/>
                  </a:lnTo>
                  <a:lnTo>
                    <a:pt x="59925" y="1"/>
                  </a:lnTo>
                  <a:close/>
                </a:path>
              </a:pathLst>
            </a:custGeom>
            <a:solidFill>
              <a:srgbClr val="2626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2" name="Shape 292"/>
          <p:cNvSpPr txBox="1"/>
          <p:nvPr/>
        </p:nvSpPr>
        <p:spPr>
          <a:xfrm>
            <a:off x="4727875" y="3558900"/>
            <a:ext cx="4065900" cy="117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Font typeface="Karla"/>
              <a:buChar char="●"/>
            </a:pPr>
            <a:r>
              <a:rPr lang="en">
                <a:latin typeface="Karla"/>
                <a:ea typeface="Karla"/>
                <a:cs typeface="Karla"/>
                <a:sym typeface="Karla"/>
              </a:rPr>
              <a:t>It will make it easy and natural for the data scientists to collaborate.</a:t>
            </a:r>
            <a:endParaRPr>
              <a:latin typeface="Karla"/>
              <a:ea typeface="Karla"/>
              <a:cs typeface="Karla"/>
              <a:sym typeface="Karla"/>
            </a:endParaRPr>
          </a:p>
          <a:p>
            <a:pPr marL="457200" lvl="0" indent="-317500" rtl="0">
              <a:spcBef>
                <a:spcPts val="1000"/>
              </a:spcBef>
              <a:spcAft>
                <a:spcPts val="0"/>
              </a:spcAft>
              <a:buSzPts val="1400"/>
              <a:buFont typeface="Karla"/>
              <a:buChar char="●"/>
            </a:pPr>
            <a:r>
              <a:rPr lang="en">
                <a:latin typeface="Karla"/>
                <a:ea typeface="Karla"/>
                <a:cs typeface="Karla"/>
                <a:sym typeface="Karla"/>
              </a:rPr>
              <a:t>They will gain a holistic understanding of the Business.</a:t>
            </a:r>
            <a:endParaRPr>
              <a:latin typeface="Karla"/>
              <a:ea typeface="Karla"/>
              <a:cs typeface="Karla"/>
              <a:sym typeface="Karla"/>
            </a:endParaRPr>
          </a:p>
          <a:p>
            <a:pPr marL="0" lvl="0" indent="0">
              <a:spcBef>
                <a:spcPts val="1000"/>
              </a:spcBef>
              <a:spcAft>
                <a:spcPts val="1000"/>
              </a:spcAft>
              <a:buNone/>
            </a:pPr>
            <a:endParaRPr>
              <a:latin typeface="Karla"/>
              <a:ea typeface="Karla"/>
              <a:cs typeface="Karla"/>
              <a:sym typeface="Karl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62626"/>
        </a:solidFill>
        <a:effectLst/>
      </p:bgPr>
    </p:bg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7" name="Shape 297"/>
          <p:cNvPicPr preferRelativeResize="0"/>
          <p:nvPr/>
        </p:nvPicPr>
        <p:blipFill rotWithShape="1">
          <a:blip r:embed="rId3">
            <a:alphaModFix/>
          </a:blip>
          <a:srcRect t="7813" b="7813"/>
          <a:stretch/>
        </p:blipFill>
        <p:spPr>
          <a:xfrm>
            <a:off x="0" y="0"/>
            <a:ext cx="9143999" cy="5143497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298" name="Shape 298"/>
          <p:cNvSpPr txBox="1"/>
          <p:nvPr/>
        </p:nvSpPr>
        <p:spPr>
          <a:xfrm>
            <a:off x="455500" y="3417500"/>
            <a:ext cx="6949200" cy="117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b="1">
                <a:solidFill>
                  <a:srgbClr val="262626"/>
                </a:solidFill>
                <a:latin typeface="Karla"/>
                <a:ea typeface="Karla"/>
                <a:cs typeface="Karla"/>
                <a:sym typeface="Karla"/>
              </a:rPr>
              <a:t>Learning #1: </a:t>
            </a:r>
            <a:endParaRPr sz="3000" b="1">
              <a:solidFill>
                <a:srgbClr val="262626"/>
              </a:solidFill>
              <a:latin typeface="Karla"/>
              <a:ea typeface="Karla"/>
              <a:cs typeface="Karla"/>
              <a:sym typeface="Karla"/>
            </a:endParaRP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b="1">
                <a:solidFill>
                  <a:srgbClr val="262626"/>
                </a:solidFill>
                <a:latin typeface="Karla"/>
                <a:ea typeface="Karla"/>
                <a:cs typeface="Karla"/>
                <a:sym typeface="Karla"/>
              </a:rPr>
              <a:t>Timing is important.</a:t>
            </a:r>
            <a:endParaRPr sz="3000" b="1">
              <a:solidFill>
                <a:srgbClr val="262626"/>
              </a:solidFill>
              <a:latin typeface="Karla"/>
              <a:ea typeface="Karla"/>
              <a:cs typeface="Karla"/>
              <a:sym typeface="Karla"/>
            </a:endParaRPr>
          </a:p>
        </p:txBody>
      </p:sp>
      <p:pic>
        <p:nvPicPr>
          <p:cNvPr id="299" name="Shape 299"/>
          <p:cNvPicPr preferRelativeResize="0"/>
          <p:nvPr/>
        </p:nvPicPr>
        <p:blipFill rotWithShape="1">
          <a:blip r:embed="rId4">
            <a:alphaModFix/>
          </a:blip>
          <a:srcRect t="7813" b="7813"/>
          <a:stretch/>
        </p:blipFill>
        <p:spPr>
          <a:xfrm>
            <a:off x="0" y="0"/>
            <a:ext cx="9144000" cy="5143498"/>
          </a:xfrm>
          <a:prstGeom prst="rect">
            <a:avLst/>
          </a:prstGeom>
          <a:noFill/>
          <a:ln>
            <a:noFill/>
          </a:ln>
        </p:spPr>
      </p:pic>
      <p:sp>
        <p:nvSpPr>
          <p:cNvPr id="300" name="Shape 300"/>
          <p:cNvSpPr txBox="1"/>
          <p:nvPr/>
        </p:nvSpPr>
        <p:spPr>
          <a:xfrm>
            <a:off x="3935425" y="103575"/>
            <a:ext cx="3590100" cy="117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b="1">
                <a:solidFill>
                  <a:srgbClr val="262626"/>
                </a:solidFill>
                <a:latin typeface="Karla"/>
                <a:ea typeface="Karla"/>
                <a:cs typeface="Karla"/>
                <a:sym typeface="Karla"/>
              </a:rPr>
              <a:t>Learning #2: </a:t>
            </a:r>
            <a:endParaRPr sz="3000" b="1">
              <a:solidFill>
                <a:srgbClr val="262626"/>
              </a:solidFill>
              <a:latin typeface="Karla"/>
              <a:ea typeface="Karla"/>
              <a:cs typeface="Karla"/>
              <a:sym typeface="Karla"/>
            </a:endParaRP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b="1">
                <a:solidFill>
                  <a:srgbClr val="262626"/>
                </a:solidFill>
                <a:latin typeface="Karla"/>
                <a:ea typeface="Karla"/>
                <a:cs typeface="Karla"/>
                <a:sym typeface="Karla"/>
              </a:rPr>
              <a:t>Be flexible.</a:t>
            </a:r>
            <a:endParaRPr/>
          </a:p>
        </p:txBody>
      </p:sp>
      <p:grpSp>
        <p:nvGrpSpPr>
          <p:cNvPr id="301" name="Shape 301"/>
          <p:cNvGrpSpPr/>
          <p:nvPr/>
        </p:nvGrpSpPr>
        <p:grpSpPr>
          <a:xfrm>
            <a:off x="8491662" y="4516505"/>
            <a:ext cx="399013" cy="412733"/>
            <a:chOff x="1241475" y="261225"/>
            <a:chExt cx="4975225" cy="5146300"/>
          </a:xfrm>
        </p:grpSpPr>
        <p:sp>
          <p:nvSpPr>
            <p:cNvPr id="302" name="Shape 302"/>
            <p:cNvSpPr/>
            <p:nvPr/>
          </p:nvSpPr>
          <p:spPr>
            <a:xfrm>
              <a:off x="1241475" y="261225"/>
              <a:ext cx="4975225" cy="5146300"/>
            </a:xfrm>
            <a:custGeom>
              <a:avLst/>
              <a:gdLst/>
              <a:ahLst/>
              <a:cxnLst/>
              <a:rect l="0" t="0" r="0" b="0"/>
              <a:pathLst>
                <a:path w="199009" h="205852" fill="none" extrusionOk="0">
                  <a:moveTo>
                    <a:pt x="103203" y="205112"/>
                  </a:moveTo>
                  <a:cubicBezTo>
                    <a:pt x="130946" y="204372"/>
                    <a:pt x="143708" y="183103"/>
                    <a:pt x="162758" y="161463"/>
                  </a:cubicBezTo>
                  <a:cubicBezTo>
                    <a:pt x="181623" y="139639"/>
                    <a:pt x="196974" y="123548"/>
                    <a:pt x="198083" y="96176"/>
                  </a:cubicBezTo>
                  <a:cubicBezTo>
                    <a:pt x="199008" y="68803"/>
                    <a:pt x="187171" y="43834"/>
                    <a:pt x="167936" y="24599"/>
                  </a:cubicBezTo>
                  <a:cubicBezTo>
                    <a:pt x="148701" y="5364"/>
                    <a:pt x="130021" y="1"/>
                    <a:pt x="101909" y="186"/>
                  </a:cubicBezTo>
                  <a:cubicBezTo>
                    <a:pt x="73796" y="371"/>
                    <a:pt x="47533" y="5364"/>
                    <a:pt x="27373" y="25339"/>
                  </a:cubicBezTo>
                  <a:cubicBezTo>
                    <a:pt x="7029" y="45314"/>
                    <a:pt x="1295" y="72132"/>
                    <a:pt x="740" y="100059"/>
                  </a:cubicBezTo>
                  <a:cubicBezTo>
                    <a:pt x="0" y="127987"/>
                    <a:pt x="3699" y="144078"/>
                    <a:pt x="24229" y="165162"/>
                  </a:cubicBezTo>
                  <a:cubicBezTo>
                    <a:pt x="44574" y="186247"/>
                    <a:pt x="75646" y="205852"/>
                    <a:pt x="103203" y="205112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miter lim="18495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Shape 303"/>
            <p:cNvSpPr/>
            <p:nvPr/>
          </p:nvSpPr>
          <p:spPr>
            <a:xfrm>
              <a:off x="3049375" y="1976650"/>
              <a:ext cx="1498125" cy="1900400"/>
            </a:xfrm>
            <a:custGeom>
              <a:avLst/>
              <a:gdLst/>
              <a:ahLst/>
              <a:cxnLst/>
              <a:rect l="0" t="0" r="0" b="0"/>
              <a:pathLst>
                <a:path w="59925" h="76016" extrusionOk="0">
                  <a:moveTo>
                    <a:pt x="0" y="1"/>
                  </a:moveTo>
                  <a:lnTo>
                    <a:pt x="0" y="11283"/>
                  </a:lnTo>
                  <a:lnTo>
                    <a:pt x="23859" y="11283"/>
                  </a:lnTo>
                  <a:lnTo>
                    <a:pt x="23859" y="76016"/>
                  </a:lnTo>
                  <a:lnTo>
                    <a:pt x="35881" y="76016"/>
                  </a:lnTo>
                  <a:lnTo>
                    <a:pt x="35881" y="11283"/>
                  </a:lnTo>
                  <a:lnTo>
                    <a:pt x="59925" y="11283"/>
                  </a:lnTo>
                  <a:lnTo>
                    <a:pt x="5992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62626"/>
        </a:solidFill>
        <a:effectLst/>
      </p:bgPr>
    </p:bg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" name="Shape 308"/>
          <p:cNvPicPr preferRelativeResize="0"/>
          <p:nvPr/>
        </p:nvPicPr>
        <p:blipFill rotWithShape="1">
          <a:blip r:embed="rId3">
            <a:alphaModFix/>
          </a:blip>
          <a:srcRect t="7813" b="7813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09" name="Shape 309"/>
          <p:cNvSpPr txBox="1"/>
          <p:nvPr/>
        </p:nvSpPr>
        <p:spPr>
          <a:xfrm>
            <a:off x="593575" y="293425"/>
            <a:ext cx="6949200" cy="117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b="1">
                <a:solidFill>
                  <a:srgbClr val="F1ECE3"/>
                </a:solidFill>
                <a:latin typeface="Karla"/>
                <a:ea typeface="Karla"/>
                <a:cs typeface="Karla"/>
                <a:sym typeface="Karla"/>
              </a:rPr>
              <a:t>Learning #3: </a:t>
            </a:r>
            <a:endParaRPr sz="3000" b="1">
              <a:solidFill>
                <a:srgbClr val="F1ECE3"/>
              </a:solidFill>
              <a:latin typeface="Karla"/>
              <a:ea typeface="Karla"/>
              <a:cs typeface="Karla"/>
              <a:sym typeface="Karla"/>
            </a:endParaRP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b="1">
                <a:solidFill>
                  <a:srgbClr val="F1ECE3"/>
                </a:solidFill>
                <a:latin typeface="Karla"/>
                <a:ea typeface="Karla"/>
                <a:cs typeface="Karla"/>
                <a:sym typeface="Karla"/>
              </a:rPr>
              <a:t>Empower the Data Scientists.</a:t>
            </a:r>
            <a:endParaRPr sz="3000" b="1">
              <a:solidFill>
                <a:srgbClr val="F1ECE3"/>
              </a:solidFill>
              <a:latin typeface="Karla"/>
              <a:ea typeface="Karla"/>
              <a:cs typeface="Karla"/>
              <a:sym typeface="Karla"/>
            </a:endParaRPr>
          </a:p>
        </p:txBody>
      </p:sp>
      <p:grpSp>
        <p:nvGrpSpPr>
          <p:cNvPr id="310" name="Shape 310"/>
          <p:cNvGrpSpPr/>
          <p:nvPr/>
        </p:nvGrpSpPr>
        <p:grpSpPr>
          <a:xfrm>
            <a:off x="8491662" y="4516505"/>
            <a:ext cx="399013" cy="412733"/>
            <a:chOff x="1241475" y="261225"/>
            <a:chExt cx="4975225" cy="5146300"/>
          </a:xfrm>
        </p:grpSpPr>
        <p:sp>
          <p:nvSpPr>
            <p:cNvPr id="311" name="Shape 311"/>
            <p:cNvSpPr/>
            <p:nvPr/>
          </p:nvSpPr>
          <p:spPr>
            <a:xfrm>
              <a:off x="1241475" y="261225"/>
              <a:ext cx="4975225" cy="5146300"/>
            </a:xfrm>
            <a:custGeom>
              <a:avLst/>
              <a:gdLst/>
              <a:ahLst/>
              <a:cxnLst/>
              <a:rect l="0" t="0" r="0" b="0"/>
              <a:pathLst>
                <a:path w="199009" h="205852" fill="none" extrusionOk="0">
                  <a:moveTo>
                    <a:pt x="103203" y="205112"/>
                  </a:moveTo>
                  <a:cubicBezTo>
                    <a:pt x="130946" y="204372"/>
                    <a:pt x="143708" y="183103"/>
                    <a:pt x="162758" y="161463"/>
                  </a:cubicBezTo>
                  <a:cubicBezTo>
                    <a:pt x="181623" y="139639"/>
                    <a:pt x="196974" y="123548"/>
                    <a:pt x="198083" y="96176"/>
                  </a:cubicBezTo>
                  <a:cubicBezTo>
                    <a:pt x="199008" y="68803"/>
                    <a:pt x="187171" y="43834"/>
                    <a:pt x="167936" y="24599"/>
                  </a:cubicBezTo>
                  <a:cubicBezTo>
                    <a:pt x="148701" y="5364"/>
                    <a:pt x="130021" y="1"/>
                    <a:pt x="101909" y="186"/>
                  </a:cubicBezTo>
                  <a:cubicBezTo>
                    <a:pt x="73796" y="371"/>
                    <a:pt x="47533" y="5364"/>
                    <a:pt x="27373" y="25339"/>
                  </a:cubicBezTo>
                  <a:cubicBezTo>
                    <a:pt x="7029" y="45314"/>
                    <a:pt x="1295" y="72132"/>
                    <a:pt x="740" y="100059"/>
                  </a:cubicBezTo>
                  <a:cubicBezTo>
                    <a:pt x="0" y="127987"/>
                    <a:pt x="3699" y="144078"/>
                    <a:pt x="24229" y="165162"/>
                  </a:cubicBezTo>
                  <a:cubicBezTo>
                    <a:pt x="44574" y="186247"/>
                    <a:pt x="75646" y="205852"/>
                    <a:pt x="103203" y="205112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262627"/>
              </a:solidFill>
              <a:prstDash val="solid"/>
              <a:miter lim="18495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Shape 312"/>
            <p:cNvSpPr/>
            <p:nvPr/>
          </p:nvSpPr>
          <p:spPr>
            <a:xfrm>
              <a:off x="3049375" y="1976650"/>
              <a:ext cx="1498125" cy="1900400"/>
            </a:xfrm>
            <a:custGeom>
              <a:avLst/>
              <a:gdLst/>
              <a:ahLst/>
              <a:cxnLst/>
              <a:rect l="0" t="0" r="0" b="0"/>
              <a:pathLst>
                <a:path w="59925" h="76016" extrusionOk="0">
                  <a:moveTo>
                    <a:pt x="0" y="1"/>
                  </a:moveTo>
                  <a:lnTo>
                    <a:pt x="0" y="11283"/>
                  </a:lnTo>
                  <a:lnTo>
                    <a:pt x="23859" y="11283"/>
                  </a:lnTo>
                  <a:lnTo>
                    <a:pt x="23859" y="76016"/>
                  </a:lnTo>
                  <a:lnTo>
                    <a:pt x="35881" y="76016"/>
                  </a:lnTo>
                  <a:lnTo>
                    <a:pt x="35881" y="11283"/>
                  </a:lnTo>
                  <a:lnTo>
                    <a:pt x="59925" y="11283"/>
                  </a:lnTo>
                  <a:lnTo>
                    <a:pt x="59925" y="1"/>
                  </a:lnTo>
                  <a:close/>
                </a:path>
              </a:pathLst>
            </a:custGeom>
            <a:solidFill>
              <a:srgbClr val="2626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13" name="Shape 313"/>
          <p:cNvGrpSpPr/>
          <p:nvPr/>
        </p:nvGrpSpPr>
        <p:grpSpPr>
          <a:xfrm>
            <a:off x="8491662" y="4516505"/>
            <a:ext cx="399013" cy="412733"/>
            <a:chOff x="1241475" y="261225"/>
            <a:chExt cx="4975225" cy="5146300"/>
          </a:xfrm>
        </p:grpSpPr>
        <p:sp>
          <p:nvSpPr>
            <p:cNvPr id="314" name="Shape 314"/>
            <p:cNvSpPr/>
            <p:nvPr/>
          </p:nvSpPr>
          <p:spPr>
            <a:xfrm>
              <a:off x="1241475" y="261225"/>
              <a:ext cx="4975225" cy="5146300"/>
            </a:xfrm>
            <a:custGeom>
              <a:avLst/>
              <a:gdLst/>
              <a:ahLst/>
              <a:cxnLst/>
              <a:rect l="0" t="0" r="0" b="0"/>
              <a:pathLst>
                <a:path w="199009" h="205852" fill="none" extrusionOk="0">
                  <a:moveTo>
                    <a:pt x="103203" y="205112"/>
                  </a:moveTo>
                  <a:cubicBezTo>
                    <a:pt x="130946" y="204372"/>
                    <a:pt x="143708" y="183103"/>
                    <a:pt x="162758" y="161463"/>
                  </a:cubicBezTo>
                  <a:cubicBezTo>
                    <a:pt x="181623" y="139639"/>
                    <a:pt x="196974" y="123548"/>
                    <a:pt x="198083" y="96176"/>
                  </a:cubicBezTo>
                  <a:cubicBezTo>
                    <a:pt x="199008" y="68803"/>
                    <a:pt x="187171" y="43834"/>
                    <a:pt x="167936" y="24599"/>
                  </a:cubicBezTo>
                  <a:cubicBezTo>
                    <a:pt x="148701" y="5364"/>
                    <a:pt x="130021" y="1"/>
                    <a:pt x="101909" y="186"/>
                  </a:cubicBezTo>
                  <a:cubicBezTo>
                    <a:pt x="73796" y="371"/>
                    <a:pt x="47533" y="5364"/>
                    <a:pt x="27373" y="25339"/>
                  </a:cubicBezTo>
                  <a:cubicBezTo>
                    <a:pt x="7029" y="45314"/>
                    <a:pt x="1295" y="72132"/>
                    <a:pt x="740" y="100059"/>
                  </a:cubicBezTo>
                  <a:cubicBezTo>
                    <a:pt x="0" y="127987"/>
                    <a:pt x="3699" y="144078"/>
                    <a:pt x="24229" y="165162"/>
                  </a:cubicBezTo>
                  <a:cubicBezTo>
                    <a:pt x="44574" y="186247"/>
                    <a:pt x="75646" y="205852"/>
                    <a:pt x="103203" y="205112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miter lim="18495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Shape 315"/>
            <p:cNvSpPr/>
            <p:nvPr/>
          </p:nvSpPr>
          <p:spPr>
            <a:xfrm>
              <a:off x="3049375" y="1976650"/>
              <a:ext cx="1498125" cy="1900400"/>
            </a:xfrm>
            <a:custGeom>
              <a:avLst/>
              <a:gdLst/>
              <a:ahLst/>
              <a:cxnLst/>
              <a:rect l="0" t="0" r="0" b="0"/>
              <a:pathLst>
                <a:path w="59925" h="76016" extrusionOk="0">
                  <a:moveTo>
                    <a:pt x="0" y="1"/>
                  </a:moveTo>
                  <a:lnTo>
                    <a:pt x="0" y="11283"/>
                  </a:lnTo>
                  <a:lnTo>
                    <a:pt x="23859" y="11283"/>
                  </a:lnTo>
                  <a:lnTo>
                    <a:pt x="23859" y="76016"/>
                  </a:lnTo>
                  <a:lnTo>
                    <a:pt x="35881" y="76016"/>
                  </a:lnTo>
                  <a:lnTo>
                    <a:pt x="35881" y="11283"/>
                  </a:lnTo>
                  <a:lnTo>
                    <a:pt x="59925" y="11283"/>
                  </a:lnTo>
                  <a:lnTo>
                    <a:pt x="5992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16" name="Shape 316"/>
          <p:cNvSpPr txBox="1"/>
          <p:nvPr/>
        </p:nvSpPr>
        <p:spPr>
          <a:xfrm>
            <a:off x="690650" y="1726625"/>
            <a:ext cx="3689400" cy="172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7500" rtl="0">
              <a:spcBef>
                <a:spcPts val="0"/>
              </a:spcBef>
              <a:spcAft>
                <a:spcPts val="0"/>
              </a:spcAft>
              <a:buClr>
                <a:srgbClr val="F1ECE3"/>
              </a:buClr>
              <a:buSzPts val="1400"/>
              <a:buFont typeface="Karla"/>
              <a:buChar char="●"/>
            </a:pPr>
            <a:r>
              <a:rPr lang="en">
                <a:solidFill>
                  <a:srgbClr val="F1ECE3"/>
                </a:solidFill>
                <a:latin typeface="Karla"/>
                <a:ea typeface="Karla"/>
                <a:cs typeface="Karla"/>
                <a:sym typeface="Karla"/>
              </a:rPr>
              <a:t>Involve them in the decision since the early stages.</a:t>
            </a:r>
            <a:endParaRPr>
              <a:solidFill>
                <a:srgbClr val="F1ECE3"/>
              </a:solidFill>
              <a:latin typeface="Karla"/>
              <a:ea typeface="Karla"/>
              <a:cs typeface="Karla"/>
              <a:sym typeface="Karla"/>
            </a:endParaRPr>
          </a:p>
          <a:p>
            <a:pPr marL="457200" lvl="0" indent="-317500">
              <a:spcBef>
                <a:spcPts val="1000"/>
              </a:spcBef>
              <a:spcAft>
                <a:spcPts val="1000"/>
              </a:spcAft>
              <a:buClr>
                <a:srgbClr val="F1ECE3"/>
              </a:buClr>
              <a:buSzPts val="1400"/>
              <a:buFont typeface="Karla"/>
              <a:buChar char="●"/>
            </a:pPr>
            <a:r>
              <a:rPr lang="en">
                <a:solidFill>
                  <a:srgbClr val="F1ECE3"/>
                </a:solidFill>
                <a:latin typeface="Karla"/>
                <a:ea typeface="Karla"/>
                <a:cs typeface="Karla"/>
                <a:sym typeface="Karla"/>
              </a:rPr>
              <a:t>They should be responsible to find the best ways to maintain their cohesion.</a:t>
            </a:r>
            <a:endParaRPr>
              <a:solidFill>
                <a:srgbClr val="F1ECE3"/>
              </a:solidFill>
              <a:latin typeface="Karla"/>
              <a:ea typeface="Karla"/>
              <a:cs typeface="Karla"/>
              <a:sym typeface="Karl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"/>
                                        <p:tgtEl>
                                          <p:spTgt spid="3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"/>
                                        <p:tgtEl>
                                          <p:spTgt spid="3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62626"/>
        </a:solidFill>
        <a:effectLst/>
      </p:bgPr>
    </p:bg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" name="Shape 81"/>
          <p:cNvPicPr preferRelativeResize="0"/>
          <p:nvPr/>
        </p:nvPicPr>
        <p:blipFill rotWithShape="1">
          <a:blip r:embed="rId3">
            <a:alphaModFix/>
          </a:blip>
          <a:srcRect r="1263"/>
          <a:stretch/>
        </p:blipFill>
        <p:spPr>
          <a:xfrm>
            <a:off x="0" y="2346575"/>
            <a:ext cx="4313900" cy="2796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82" name="Shape 8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49125" y="390601"/>
            <a:ext cx="2845575" cy="16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83" name="Shape 83"/>
          <p:cNvSpPr txBox="1"/>
          <p:nvPr/>
        </p:nvSpPr>
        <p:spPr>
          <a:xfrm>
            <a:off x="4859050" y="354250"/>
            <a:ext cx="4017600" cy="173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rtl="0">
              <a:spcBef>
                <a:spcPts val="0"/>
              </a:spcBef>
              <a:spcAft>
                <a:spcPts val="0"/>
              </a:spcAft>
              <a:buClr>
                <a:srgbClr val="FCFAF8"/>
              </a:buClr>
              <a:buSzPts val="1800"/>
              <a:buFont typeface="Karla"/>
              <a:buChar char="●"/>
            </a:pPr>
            <a:r>
              <a:rPr lang="en" sz="1800">
                <a:solidFill>
                  <a:srgbClr val="FCFAF8"/>
                </a:solidFill>
                <a:latin typeface="Karla"/>
                <a:ea typeface="Karla"/>
                <a:cs typeface="Karla"/>
                <a:sym typeface="Karla"/>
              </a:rPr>
              <a:t>Barcelona based startup</a:t>
            </a:r>
            <a:endParaRPr sz="1800">
              <a:solidFill>
                <a:srgbClr val="FCFAF8"/>
              </a:solidFill>
              <a:latin typeface="Karla"/>
              <a:ea typeface="Karla"/>
              <a:cs typeface="Karla"/>
              <a:sym typeface="Karla"/>
            </a:endParaRPr>
          </a:p>
          <a:p>
            <a:pPr marL="457200" lvl="0" indent="-342900" rtl="0">
              <a:spcBef>
                <a:spcPts val="1000"/>
              </a:spcBef>
              <a:spcAft>
                <a:spcPts val="0"/>
              </a:spcAft>
              <a:buClr>
                <a:srgbClr val="FCFAF8"/>
              </a:buClr>
              <a:buSzPts val="1800"/>
              <a:buFont typeface="Karla"/>
              <a:buChar char="●"/>
            </a:pPr>
            <a:r>
              <a:rPr lang="en" sz="1800">
                <a:solidFill>
                  <a:srgbClr val="FCFAF8"/>
                </a:solidFill>
                <a:latin typeface="Karla"/>
                <a:ea typeface="Karla"/>
                <a:cs typeface="Karla"/>
                <a:sym typeface="Karla"/>
              </a:rPr>
              <a:t>Online data collection tool</a:t>
            </a:r>
            <a:endParaRPr sz="1800">
              <a:solidFill>
                <a:srgbClr val="FCFAF8"/>
              </a:solidFill>
              <a:latin typeface="Karla"/>
              <a:ea typeface="Karla"/>
              <a:cs typeface="Karla"/>
              <a:sym typeface="Karla"/>
            </a:endParaRPr>
          </a:p>
          <a:p>
            <a:pPr marL="457200" lvl="0" indent="-342900">
              <a:spcBef>
                <a:spcPts val="1000"/>
              </a:spcBef>
              <a:spcAft>
                <a:spcPts val="1000"/>
              </a:spcAft>
              <a:buClr>
                <a:srgbClr val="FCFAF8"/>
              </a:buClr>
              <a:buSzPts val="1800"/>
              <a:buFont typeface="Karla"/>
              <a:buChar char="●"/>
            </a:pPr>
            <a:r>
              <a:rPr lang="en" sz="1800">
                <a:solidFill>
                  <a:srgbClr val="FCFAF8"/>
                </a:solidFill>
                <a:latin typeface="Karla"/>
                <a:ea typeface="Karla"/>
                <a:cs typeface="Karla"/>
                <a:sym typeface="Karla"/>
              </a:rPr>
              <a:t>Making forms more human</a:t>
            </a:r>
            <a:endParaRPr sz="1800">
              <a:solidFill>
                <a:srgbClr val="FCFAF8"/>
              </a:solidFill>
              <a:latin typeface="Karla"/>
              <a:ea typeface="Karla"/>
              <a:cs typeface="Karla"/>
              <a:sym typeface="Karl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CE2"/>
        </a:solidFill>
        <a:effectLst/>
      </p:bgPr>
    </p:bg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1" name="Shape 321"/>
          <p:cNvGrpSpPr/>
          <p:nvPr/>
        </p:nvGrpSpPr>
        <p:grpSpPr>
          <a:xfrm>
            <a:off x="8491662" y="4516505"/>
            <a:ext cx="399013" cy="412733"/>
            <a:chOff x="1241475" y="261225"/>
            <a:chExt cx="4975225" cy="5146300"/>
          </a:xfrm>
        </p:grpSpPr>
        <p:sp>
          <p:nvSpPr>
            <p:cNvPr id="322" name="Shape 322"/>
            <p:cNvSpPr/>
            <p:nvPr/>
          </p:nvSpPr>
          <p:spPr>
            <a:xfrm>
              <a:off x="1241475" y="261225"/>
              <a:ext cx="4975225" cy="5146300"/>
            </a:xfrm>
            <a:custGeom>
              <a:avLst/>
              <a:gdLst/>
              <a:ahLst/>
              <a:cxnLst/>
              <a:rect l="0" t="0" r="0" b="0"/>
              <a:pathLst>
                <a:path w="199009" h="205852" fill="none" extrusionOk="0">
                  <a:moveTo>
                    <a:pt x="103203" y="205112"/>
                  </a:moveTo>
                  <a:cubicBezTo>
                    <a:pt x="130946" y="204372"/>
                    <a:pt x="143708" y="183103"/>
                    <a:pt x="162758" y="161463"/>
                  </a:cubicBezTo>
                  <a:cubicBezTo>
                    <a:pt x="181623" y="139639"/>
                    <a:pt x="196974" y="123548"/>
                    <a:pt x="198083" y="96176"/>
                  </a:cubicBezTo>
                  <a:cubicBezTo>
                    <a:pt x="199008" y="68803"/>
                    <a:pt x="187171" y="43834"/>
                    <a:pt x="167936" y="24599"/>
                  </a:cubicBezTo>
                  <a:cubicBezTo>
                    <a:pt x="148701" y="5364"/>
                    <a:pt x="130021" y="1"/>
                    <a:pt x="101909" y="186"/>
                  </a:cubicBezTo>
                  <a:cubicBezTo>
                    <a:pt x="73796" y="371"/>
                    <a:pt x="47533" y="5364"/>
                    <a:pt x="27373" y="25339"/>
                  </a:cubicBezTo>
                  <a:cubicBezTo>
                    <a:pt x="7029" y="45314"/>
                    <a:pt x="1295" y="72132"/>
                    <a:pt x="740" y="100059"/>
                  </a:cubicBezTo>
                  <a:cubicBezTo>
                    <a:pt x="0" y="127987"/>
                    <a:pt x="3699" y="144078"/>
                    <a:pt x="24229" y="165162"/>
                  </a:cubicBezTo>
                  <a:cubicBezTo>
                    <a:pt x="44574" y="186247"/>
                    <a:pt x="75646" y="205852"/>
                    <a:pt x="103203" y="205112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262627"/>
              </a:solidFill>
              <a:prstDash val="solid"/>
              <a:miter lim="18495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Shape 323"/>
            <p:cNvSpPr/>
            <p:nvPr/>
          </p:nvSpPr>
          <p:spPr>
            <a:xfrm>
              <a:off x="3049375" y="1976650"/>
              <a:ext cx="1498125" cy="1900400"/>
            </a:xfrm>
            <a:custGeom>
              <a:avLst/>
              <a:gdLst/>
              <a:ahLst/>
              <a:cxnLst/>
              <a:rect l="0" t="0" r="0" b="0"/>
              <a:pathLst>
                <a:path w="59925" h="76016" extrusionOk="0">
                  <a:moveTo>
                    <a:pt x="0" y="1"/>
                  </a:moveTo>
                  <a:lnTo>
                    <a:pt x="0" y="11283"/>
                  </a:lnTo>
                  <a:lnTo>
                    <a:pt x="23859" y="11283"/>
                  </a:lnTo>
                  <a:lnTo>
                    <a:pt x="23859" y="76016"/>
                  </a:lnTo>
                  <a:lnTo>
                    <a:pt x="35881" y="76016"/>
                  </a:lnTo>
                  <a:lnTo>
                    <a:pt x="35881" y="11283"/>
                  </a:lnTo>
                  <a:lnTo>
                    <a:pt x="59925" y="11283"/>
                  </a:lnTo>
                  <a:lnTo>
                    <a:pt x="59925" y="1"/>
                  </a:lnTo>
                  <a:close/>
                </a:path>
              </a:pathLst>
            </a:custGeom>
            <a:solidFill>
              <a:srgbClr val="2626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24" name="Shape 324"/>
          <p:cNvSpPr txBox="1"/>
          <p:nvPr/>
        </p:nvSpPr>
        <p:spPr>
          <a:xfrm>
            <a:off x="690000" y="1530300"/>
            <a:ext cx="7764000" cy="114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Font typeface="Karla"/>
              <a:buAutoNum type="arabicPeriod"/>
            </a:pPr>
            <a:r>
              <a:rPr lang="en" sz="1800">
                <a:latin typeface="Karla"/>
                <a:ea typeface="Karla"/>
                <a:cs typeface="Karla"/>
                <a:sym typeface="Karla"/>
              </a:rPr>
              <a:t>Build a centralised team first.</a:t>
            </a:r>
            <a:endParaRPr sz="1800">
              <a:latin typeface="Karla"/>
              <a:ea typeface="Karla"/>
              <a:cs typeface="Karla"/>
              <a:sym typeface="Karla"/>
            </a:endParaRPr>
          </a:p>
          <a:p>
            <a: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Font typeface="Karla"/>
              <a:buAutoNum type="arabicPeriod"/>
            </a:pPr>
            <a:r>
              <a:rPr lang="en" sz="1800">
                <a:latin typeface="Karla"/>
                <a:ea typeface="Karla"/>
                <a:cs typeface="Karla"/>
                <a:sym typeface="Karla"/>
              </a:rPr>
              <a:t>Be flexible.</a:t>
            </a:r>
            <a:endParaRPr sz="1800">
              <a:latin typeface="Karla"/>
              <a:ea typeface="Karla"/>
              <a:cs typeface="Karla"/>
              <a:sym typeface="Karla"/>
            </a:endParaRPr>
          </a:p>
          <a:p>
            <a: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Font typeface="Karla"/>
              <a:buAutoNum type="arabicPeriod"/>
            </a:pPr>
            <a:r>
              <a:rPr lang="en" sz="1800">
                <a:latin typeface="Karla"/>
                <a:ea typeface="Karla"/>
                <a:cs typeface="Karla"/>
                <a:sym typeface="Karla"/>
              </a:rPr>
              <a:t>Empower the Data Scientists.</a:t>
            </a:r>
            <a:endParaRPr sz="3000" b="1">
              <a:latin typeface="Karla"/>
              <a:ea typeface="Karla"/>
              <a:cs typeface="Karla"/>
              <a:sym typeface="Karla"/>
            </a:endParaRPr>
          </a:p>
        </p:txBody>
      </p:sp>
      <p:sp>
        <p:nvSpPr>
          <p:cNvPr id="325" name="Shape 325"/>
          <p:cNvSpPr txBox="1"/>
          <p:nvPr/>
        </p:nvSpPr>
        <p:spPr>
          <a:xfrm>
            <a:off x="690000" y="418025"/>
            <a:ext cx="7360800" cy="72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b="1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rPr>
              <a:t>Recap </a:t>
            </a:r>
            <a:endParaRPr/>
          </a:p>
        </p:txBody>
      </p:sp>
      <p:sp>
        <p:nvSpPr>
          <p:cNvPr id="326" name="Shape 326"/>
          <p:cNvSpPr txBox="1"/>
          <p:nvPr/>
        </p:nvSpPr>
        <p:spPr>
          <a:xfrm>
            <a:off x="690000" y="3064675"/>
            <a:ext cx="8200800" cy="114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b="1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rPr>
              <a:t>Now… What initiatives did we consider?</a:t>
            </a:r>
            <a:endParaRPr/>
          </a:p>
        </p:txBody>
      </p:sp>
      <p:pic>
        <p:nvPicPr>
          <p:cNvPr id="327" name="Shape 3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64650" y="0"/>
            <a:ext cx="4579348" cy="4036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CE2"/>
        </a:solidFill>
        <a:effectLst/>
      </p:bgPr>
    </p:bg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2" name="Shape 332"/>
          <p:cNvGrpSpPr/>
          <p:nvPr/>
        </p:nvGrpSpPr>
        <p:grpSpPr>
          <a:xfrm>
            <a:off x="8491662" y="4516505"/>
            <a:ext cx="399013" cy="412733"/>
            <a:chOff x="1241475" y="261225"/>
            <a:chExt cx="4975225" cy="5146300"/>
          </a:xfrm>
        </p:grpSpPr>
        <p:sp>
          <p:nvSpPr>
            <p:cNvPr id="333" name="Shape 333"/>
            <p:cNvSpPr/>
            <p:nvPr/>
          </p:nvSpPr>
          <p:spPr>
            <a:xfrm>
              <a:off x="1241475" y="261225"/>
              <a:ext cx="4975225" cy="5146300"/>
            </a:xfrm>
            <a:custGeom>
              <a:avLst/>
              <a:gdLst/>
              <a:ahLst/>
              <a:cxnLst/>
              <a:rect l="0" t="0" r="0" b="0"/>
              <a:pathLst>
                <a:path w="199009" h="205852" fill="none" extrusionOk="0">
                  <a:moveTo>
                    <a:pt x="103203" y="205112"/>
                  </a:moveTo>
                  <a:cubicBezTo>
                    <a:pt x="130946" y="204372"/>
                    <a:pt x="143708" y="183103"/>
                    <a:pt x="162758" y="161463"/>
                  </a:cubicBezTo>
                  <a:cubicBezTo>
                    <a:pt x="181623" y="139639"/>
                    <a:pt x="196974" y="123548"/>
                    <a:pt x="198083" y="96176"/>
                  </a:cubicBezTo>
                  <a:cubicBezTo>
                    <a:pt x="199008" y="68803"/>
                    <a:pt x="187171" y="43834"/>
                    <a:pt x="167936" y="24599"/>
                  </a:cubicBezTo>
                  <a:cubicBezTo>
                    <a:pt x="148701" y="5364"/>
                    <a:pt x="130021" y="1"/>
                    <a:pt x="101909" y="186"/>
                  </a:cubicBezTo>
                  <a:cubicBezTo>
                    <a:pt x="73796" y="371"/>
                    <a:pt x="47533" y="5364"/>
                    <a:pt x="27373" y="25339"/>
                  </a:cubicBezTo>
                  <a:cubicBezTo>
                    <a:pt x="7029" y="45314"/>
                    <a:pt x="1295" y="72132"/>
                    <a:pt x="740" y="100059"/>
                  </a:cubicBezTo>
                  <a:cubicBezTo>
                    <a:pt x="0" y="127987"/>
                    <a:pt x="3699" y="144078"/>
                    <a:pt x="24229" y="165162"/>
                  </a:cubicBezTo>
                  <a:cubicBezTo>
                    <a:pt x="44574" y="186247"/>
                    <a:pt x="75646" y="205852"/>
                    <a:pt x="103203" y="205112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262627"/>
              </a:solidFill>
              <a:prstDash val="solid"/>
              <a:miter lim="18495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" name="Shape 334"/>
            <p:cNvSpPr/>
            <p:nvPr/>
          </p:nvSpPr>
          <p:spPr>
            <a:xfrm>
              <a:off x="3049375" y="1976650"/>
              <a:ext cx="1498125" cy="1900400"/>
            </a:xfrm>
            <a:custGeom>
              <a:avLst/>
              <a:gdLst/>
              <a:ahLst/>
              <a:cxnLst/>
              <a:rect l="0" t="0" r="0" b="0"/>
              <a:pathLst>
                <a:path w="59925" h="76016" extrusionOk="0">
                  <a:moveTo>
                    <a:pt x="0" y="1"/>
                  </a:moveTo>
                  <a:lnTo>
                    <a:pt x="0" y="11283"/>
                  </a:lnTo>
                  <a:lnTo>
                    <a:pt x="23859" y="11283"/>
                  </a:lnTo>
                  <a:lnTo>
                    <a:pt x="23859" y="76016"/>
                  </a:lnTo>
                  <a:lnTo>
                    <a:pt x="35881" y="76016"/>
                  </a:lnTo>
                  <a:lnTo>
                    <a:pt x="35881" y="11283"/>
                  </a:lnTo>
                  <a:lnTo>
                    <a:pt x="59925" y="11283"/>
                  </a:lnTo>
                  <a:lnTo>
                    <a:pt x="59925" y="1"/>
                  </a:lnTo>
                  <a:close/>
                </a:path>
              </a:pathLst>
            </a:custGeom>
            <a:solidFill>
              <a:srgbClr val="2626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35" name="Shape 335"/>
          <p:cNvSpPr txBox="1"/>
          <p:nvPr/>
        </p:nvSpPr>
        <p:spPr>
          <a:xfrm>
            <a:off x="483275" y="363350"/>
            <a:ext cx="4625700" cy="79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b="1" dirty="0">
                <a:latin typeface="Karla"/>
                <a:ea typeface="Karla"/>
                <a:cs typeface="Karla"/>
                <a:sym typeface="Karla"/>
              </a:rPr>
              <a:t>#1: </a:t>
            </a:r>
            <a:r>
              <a:rPr lang="en" sz="3000" b="1" dirty="0" err="1">
                <a:latin typeface="Karla"/>
                <a:ea typeface="Karla"/>
                <a:cs typeface="Karla"/>
                <a:sym typeface="Karla"/>
              </a:rPr>
              <a:t>Brainstormings</a:t>
            </a:r>
            <a:endParaRPr sz="3000" b="1" dirty="0">
              <a:latin typeface="Karla"/>
              <a:ea typeface="Karla"/>
              <a:cs typeface="Karla"/>
              <a:sym typeface="Karla"/>
            </a:endParaRPr>
          </a:p>
        </p:txBody>
      </p:sp>
      <p:pic>
        <p:nvPicPr>
          <p:cNvPr id="336" name="Shape 3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18875" y="0"/>
            <a:ext cx="4968523" cy="3312349"/>
          </a:xfrm>
          <a:prstGeom prst="rect">
            <a:avLst/>
          </a:prstGeom>
          <a:noFill/>
          <a:ln>
            <a:noFill/>
          </a:ln>
        </p:spPr>
      </p:pic>
      <p:sp>
        <p:nvSpPr>
          <p:cNvPr id="337" name="Shape 337"/>
          <p:cNvSpPr txBox="1"/>
          <p:nvPr/>
        </p:nvSpPr>
        <p:spPr>
          <a:xfrm>
            <a:off x="374225" y="1490350"/>
            <a:ext cx="3333600" cy="98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Font typeface="Karla"/>
              <a:buChar char="●"/>
            </a:pPr>
            <a:r>
              <a:rPr lang="en">
                <a:latin typeface="Karla"/>
                <a:ea typeface="Karla"/>
                <a:cs typeface="Karla"/>
                <a:sym typeface="Karla"/>
              </a:rPr>
              <a:t>Fast way to investigate solutions for complex problems.</a:t>
            </a:r>
            <a:endParaRPr>
              <a:latin typeface="Karla"/>
              <a:ea typeface="Karla"/>
              <a:cs typeface="Karla"/>
              <a:sym typeface="Karla"/>
            </a:endParaRPr>
          </a:p>
          <a:p>
            <a:pPr marL="457200" lvl="0" indent="-317500" rtl="0">
              <a:spcBef>
                <a:spcPts val="1000"/>
              </a:spcBef>
              <a:spcAft>
                <a:spcPts val="0"/>
              </a:spcAft>
              <a:buSzPts val="1400"/>
              <a:buFont typeface="Karla"/>
              <a:buChar char="●"/>
            </a:pPr>
            <a:r>
              <a:rPr lang="en">
                <a:latin typeface="Karla"/>
                <a:ea typeface="Karla"/>
                <a:cs typeface="Karla"/>
                <a:sym typeface="Karla"/>
              </a:rPr>
              <a:t>Max 2 to 4 participants.</a:t>
            </a:r>
            <a:endParaRPr>
              <a:latin typeface="Karla"/>
              <a:ea typeface="Karla"/>
              <a:cs typeface="Karla"/>
              <a:sym typeface="Karl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CE2"/>
        </a:solidFill>
        <a:effectLst/>
      </p:bgPr>
    </p:bg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2" name="Shape 342"/>
          <p:cNvGrpSpPr/>
          <p:nvPr/>
        </p:nvGrpSpPr>
        <p:grpSpPr>
          <a:xfrm>
            <a:off x="8491662" y="4516505"/>
            <a:ext cx="399013" cy="412733"/>
            <a:chOff x="1241475" y="261225"/>
            <a:chExt cx="4975225" cy="5146300"/>
          </a:xfrm>
        </p:grpSpPr>
        <p:sp>
          <p:nvSpPr>
            <p:cNvPr id="343" name="Shape 343"/>
            <p:cNvSpPr/>
            <p:nvPr/>
          </p:nvSpPr>
          <p:spPr>
            <a:xfrm>
              <a:off x="1241475" y="261225"/>
              <a:ext cx="4975225" cy="5146300"/>
            </a:xfrm>
            <a:custGeom>
              <a:avLst/>
              <a:gdLst/>
              <a:ahLst/>
              <a:cxnLst/>
              <a:rect l="0" t="0" r="0" b="0"/>
              <a:pathLst>
                <a:path w="199009" h="205852" fill="none" extrusionOk="0">
                  <a:moveTo>
                    <a:pt x="103203" y="205112"/>
                  </a:moveTo>
                  <a:cubicBezTo>
                    <a:pt x="130946" y="204372"/>
                    <a:pt x="143708" y="183103"/>
                    <a:pt x="162758" y="161463"/>
                  </a:cubicBezTo>
                  <a:cubicBezTo>
                    <a:pt x="181623" y="139639"/>
                    <a:pt x="196974" y="123548"/>
                    <a:pt x="198083" y="96176"/>
                  </a:cubicBezTo>
                  <a:cubicBezTo>
                    <a:pt x="199008" y="68803"/>
                    <a:pt x="187171" y="43834"/>
                    <a:pt x="167936" y="24599"/>
                  </a:cubicBezTo>
                  <a:cubicBezTo>
                    <a:pt x="148701" y="5364"/>
                    <a:pt x="130021" y="1"/>
                    <a:pt x="101909" y="186"/>
                  </a:cubicBezTo>
                  <a:cubicBezTo>
                    <a:pt x="73796" y="371"/>
                    <a:pt x="47533" y="5364"/>
                    <a:pt x="27373" y="25339"/>
                  </a:cubicBezTo>
                  <a:cubicBezTo>
                    <a:pt x="7029" y="45314"/>
                    <a:pt x="1295" y="72132"/>
                    <a:pt x="740" y="100059"/>
                  </a:cubicBezTo>
                  <a:cubicBezTo>
                    <a:pt x="0" y="127987"/>
                    <a:pt x="3699" y="144078"/>
                    <a:pt x="24229" y="165162"/>
                  </a:cubicBezTo>
                  <a:cubicBezTo>
                    <a:pt x="44574" y="186247"/>
                    <a:pt x="75646" y="205852"/>
                    <a:pt x="103203" y="205112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262627"/>
              </a:solidFill>
              <a:prstDash val="solid"/>
              <a:miter lim="18495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" name="Shape 344"/>
            <p:cNvSpPr/>
            <p:nvPr/>
          </p:nvSpPr>
          <p:spPr>
            <a:xfrm>
              <a:off x="3049375" y="1976650"/>
              <a:ext cx="1498125" cy="1900400"/>
            </a:xfrm>
            <a:custGeom>
              <a:avLst/>
              <a:gdLst/>
              <a:ahLst/>
              <a:cxnLst/>
              <a:rect l="0" t="0" r="0" b="0"/>
              <a:pathLst>
                <a:path w="59925" h="76016" extrusionOk="0">
                  <a:moveTo>
                    <a:pt x="0" y="1"/>
                  </a:moveTo>
                  <a:lnTo>
                    <a:pt x="0" y="11283"/>
                  </a:lnTo>
                  <a:lnTo>
                    <a:pt x="23859" y="11283"/>
                  </a:lnTo>
                  <a:lnTo>
                    <a:pt x="23859" y="76016"/>
                  </a:lnTo>
                  <a:lnTo>
                    <a:pt x="35881" y="76016"/>
                  </a:lnTo>
                  <a:lnTo>
                    <a:pt x="35881" y="11283"/>
                  </a:lnTo>
                  <a:lnTo>
                    <a:pt x="59925" y="11283"/>
                  </a:lnTo>
                  <a:lnTo>
                    <a:pt x="59925" y="1"/>
                  </a:lnTo>
                  <a:close/>
                </a:path>
              </a:pathLst>
            </a:custGeom>
            <a:solidFill>
              <a:srgbClr val="2626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345" name="Shape 345"/>
          <p:cNvPicPr preferRelativeResize="0"/>
          <p:nvPr/>
        </p:nvPicPr>
        <p:blipFill rotWithShape="1">
          <a:blip r:embed="rId3">
            <a:alphaModFix/>
          </a:blip>
          <a:srcRect l="1329" t="28186" r="-1330" b="24977"/>
          <a:stretch/>
        </p:blipFill>
        <p:spPr>
          <a:xfrm>
            <a:off x="4578325" y="-151325"/>
            <a:ext cx="4681125" cy="2961899"/>
          </a:xfrm>
          <a:prstGeom prst="rect">
            <a:avLst/>
          </a:prstGeom>
          <a:noFill/>
          <a:ln>
            <a:noFill/>
          </a:ln>
        </p:spPr>
      </p:pic>
      <p:sp>
        <p:nvSpPr>
          <p:cNvPr id="346" name="Shape 346"/>
          <p:cNvSpPr txBox="1"/>
          <p:nvPr/>
        </p:nvSpPr>
        <p:spPr>
          <a:xfrm>
            <a:off x="543475" y="2462550"/>
            <a:ext cx="3913500" cy="233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rPr>
              <a:t>Everyone answers the questions:</a:t>
            </a:r>
            <a:endParaRPr>
              <a:solidFill>
                <a:schemeClr val="dk1"/>
              </a:solidFill>
              <a:latin typeface="Karla"/>
              <a:ea typeface="Karla"/>
              <a:cs typeface="Karla"/>
              <a:sym typeface="Karla"/>
            </a:endParaRPr>
          </a:p>
          <a:p>
            <a:pPr marL="914400" lvl="0" indent="-3175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Karla"/>
              <a:buAutoNum type="arabicPeriod"/>
            </a:pPr>
            <a:r>
              <a:rPr lang="en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rPr>
              <a:t>What have I accomplished yesterday?</a:t>
            </a:r>
            <a:endParaRPr>
              <a:solidFill>
                <a:schemeClr val="dk1"/>
              </a:solidFill>
              <a:latin typeface="Karla"/>
              <a:ea typeface="Karla"/>
              <a:cs typeface="Karla"/>
              <a:sym typeface="Karla"/>
            </a:endParaRPr>
          </a:p>
          <a:p>
            <a:pPr marL="914400" lvl="0" indent="-31750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Karla"/>
              <a:buAutoNum type="arabicPeriod"/>
            </a:pPr>
            <a:r>
              <a:rPr lang="en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rPr>
              <a:t>What will I do today?</a:t>
            </a:r>
            <a:endParaRPr>
              <a:solidFill>
                <a:schemeClr val="dk1"/>
              </a:solidFill>
              <a:latin typeface="Karla"/>
              <a:ea typeface="Karla"/>
              <a:cs typeface="Karla"/>
              <a:sym typeface="Karla"/>
            </a:endParaRPr>
          </a:p>
          <a:p>
            <a:pPr marL="914400" lvl="0" indent="-317500" rtl="0"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400"/>
              <a:buFont typeface="Karla"/>
              <a:buAutoNum type="arabicPeriod"/>
            </a:pPr>
            <a:r>
              <a:rPr lang="en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rPr>
              <a:t>Is there any blocker toward accomplishing my objectives?</a:t>
            </a:r>
            <a:endParaRPr>
              <a:latin typeface="Karla"/>
              <a:ea typeface="Karla"/>
              <a:cs typeface="Karla"/>
              <a:sym typeface="Karla"/>
            </a:endParaRPr>
          </a:p>
        </p:txBody>
      </p:sp>
      <p:sp>
        <p:nvSpPr>
          <p:cNvPr id="347" name="Shape 347"/>
          <p:cNvSpPr txBox="1"/>
          <p:nvPr/>
        </p:nvSpPr>
        <p:spPr>
          <a:xfrm>
            <a:off x="483275" y="363350"/>
            <a:ext cx="4625700" cy="79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b="1" dirty="0">
                <a:latin typeface="Karla"/>
                <a:ea typeface="Karla"/>
                <a:cs typeface="Karla"/>
                <a:sym typeface="Karla"/>
              </a:rPr>
              <a:t>#2: Daily standups</a:t>
            </a:r>
            <a:endParaRPr sz="3000" b="1" dirty="0">
              <a:latin typeface="Karla"/>
              <a:ea typeface="Karla"/>
              <a:cs typeface="Karla"/>
              <a:sym typeface="Karl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CE2"/>
        </a:solidFill>
        <a:effectLst/>
      </p:bgPr>
    </p:bg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2" name="Shape 352"/>
          <p:cNvGrpSpPr/>
          <p:nvPr/>
        </p:nvGrpSpPr>
        <p:grpSpPr>
          <a:xfrm>
            <a:off x="8491662" y="4516505"/>
            <a:ext cx="399013" cy="412733"/>
            <a:chOff x="1241475" y="261225"/>
            <a:chExt cx="4975225" cy="5146300"/>
          </a:xfrm>
        </p:grpSpPr>
        <p:sp>
          <p:nvSpPr>
            <p:cNvPr id="353" name="Shape 353"/>
            <p:cNvSpPr/>
            <p:nvPr/>
          </p:nvSpPr>
          <p:spPr>
            <a:xfrm>
              <a:off x="1241475" y="261225"/>
              <a:ext cx="4975225" cy="5146300"/>
            </a:xfrm>
            <a:custGeom>
              <a:avLst/>
              <a:gdLst/>
              <a:ahLst/>
              <a:cxnLst/>
              <a:rect l="0" t="0" r="0" b="0"/>
              <a:pathLst>
                <a:path w="199009" h="205852" fill="none" extrusionOk="0">
                  <a:moveTo>
                    <a:pt x="103203" y="205112"/>
                  </a:moveTo>
                  <a:cubicBezTo>
                    <a:pt x="130946" y="204372"/>
                    <a:pt x="143708" y="183103"/>
                    <a:pt x="162758" y="161463"/>
                  </a:cubicBezTo>
                  <a:cubicBezTo>
                    <a:pt x="181623" y="139639"/>
                    <a:pt x="196974" y="123548"/>
                    <a:pt x="198083" y="96176"/>
                  </a:cubicBezTo>
                  <a:cubicBezTo>
                    <a:pt x="199008" y="68803"/>
                    <a:pt x="187171" y="43834"/>
                    <a:pt x="167936" y="24599"/>
                  </a:cubicBezTo>
                  <a:cubicBezTo>
                    <a:pt x="148701" y="5364"/>
                    <a:pt x="130021" y="1"/>
                    <a:pt x="101909" y="186"/>
                  </a:cubicBezTo>
                  <a:cubicBezTo>
                    <a:pt x="73796" y="371"/>
                    <a:pt x="47533" y="5364"/>
                    <a:pt x="27373" y="25339"/>
                  </a:cubicBezTo>
                  <a:cubicBezTo>
                    <a:pt x="7029" y="45314"/>
                    <a:pt x="1295" y="72132"/>
                    <a:pt x="740" y="100059"/>
                  </a:cubicBezTo>
                  <a:cubicBezTo>
                    <a:pt x="0" y="127987"/>
                    <a:pt x="3699" y="144078"/>
                    <a:pt x="24229" y="165162"/>
                  </a:cubicBezTo>
                  <a:cubicBezTo>
                    <a:pt x="44574" y="186247"/>
                    <a:pt x="75646" y="205852"/>
                    <a:pt x="103203" y="205112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262627"/>
              </a:solidFill>
              <a:prstDash val="solid"/>
              <a:miter lim="18495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" name="Shape 354"/>
            <p:cNvSpPr/>
            <p:nvPr/>
          </p:nvSpPr>
          <p:spPr>
            <a:xfrm>
              <a:off x="3049375" y="1976650"/>
              <a:ext cx="1498125" cy="1900400"/>
            </a:xfrm>
            <a:custGeom>
              <a:avLst/>
              <a:gdLst/>
              <a:ahLst/>
              <a:cxnLst/>
              <a:rect l="0" t="0" r="0" b="0"/>
              <a:pathLst>
                <a:path w="59925" h="76016" extrusionOk="0">
                  <a:moveTo>
                    <a:pt x="0" y="1"/>
                  </a:moveTo>
                  <a:lnTo>
                    <a:pt x="0" y="11283"/>
                  </a:lnTo>
                  <a:lnTo>
                    <a:pt x="23859" y="11283"/>
                  </a:lnTo>
                  <a:lnTo>
                    <a:pt x="23859" y="76016"/>
                  </a:lnTo>
                  <a:lnTo>
                    <a:pt x="35881" y="76016"/>
                  </a:lnTo>
                  <a:lnTo>
                    <a:pt x="35881" y="11283"/>
                  </a:lnTo>
                  <a:lnTo>
                    <a:pt x="59925" y="11283"/>
                  </a:lnTo>
                  <a:lnTo>
                    <a:pt x="59925" y="1"/>
                  </a:lnTo>
                  <a:close/>
                </a:path>
              </a:pathLst>
            </a:custGeom>
            <a:solidFill>
              <a:srgbClr val="2626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55" name="Shape 355"/>
          <p:cNvSpPr txBox="1"/>
          <p:nvPr/>
        </p:nvSpPr>
        <p:spPr>
          <a:xfrm>
            <a:off x="483275" y="363350"/>
            <a:ext cx="4625700" cy="79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b="1" dirty="0">
                <a:latin typeface="Karla"/>
                <a:ea typeface="Karla"/>
                <a:cs typeface="Karla"/>
                <a:sym typeface="Karla"/>
              </a:rPr>
              <a:t>#3: Daily standups</a:t>
            </a:r>
            <a:endParaRPr sz="3000" b="1" dirty="0">
              <a:latin typeface="Karla"/>
              <a:ea typeface="Karla"/>
              <a:cs typeface="Karla"/>
              <a:sym typeface="Karla"/>
            </a:endParaRPr>
          </a:p>
        </p:txBody>
      </p:sp>
      <p:pic>
        <p:nvPicPr>
          <p:cNvPr id="356" name="Shape 356"/>
          <p:cNvPicPr preferRelativeResize="0"/>
          <p:nvPr/>
        </p:nvPicPr>
        <p:blipFill rotWithShape="1">
          <a:blip r:embed="rId3">
            <a:alphaModFix/>
          </a:blip>
          <a:srcRect l="1329" t="28186" r="-1330" b="24977"/>
          <a:stretch/>
        </p:blipFill>
        <p:spPr>
          <a:xfrm>
            <a:off x="4578325" y="-151325"/>
            <a:ext cx="4681125" cy="2961899"/>
          </a:xfrm>
          <a:prstGeom prst="rect">
            <a:avLst/>
          </a:prstGeom>
          <a:noFill/>
          <a:ln>
            <a:noFill/>
          </a:ln>
        </p:spPr>
      </p:pic>
      <p:sp>
        <p:nvSpPr>
          <p:cNvPr id="357" name="Shape 357"/>
          <p:cNvSpPr txBox="1"/>
          <p:nvPr/>
        </p:nvSpPr>
        <p:spPr>
          <a:xfrm>
            <a:off x="483275" y="1156550"/>
            <a:ext cx="3616800" cy="236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Font typeface="Karla"/>
              <a:buChar char="●"/>
            </a:pPr>
            <a:r>
              <a:rPr lang="en">
                <a:latin typeface="Karla"/>
                <a:ea typeface="Karla"/>
                <a:cs typeface="Karla"/>
                <a:sym typeface="Karla"/>
              </a:rPr>
              <a:t>Keep it short: 10 to 15 minutes max.</a:t>
            </a:r>
            <a:endParaRPr>
              <a:latin typeface="Karla"/>
              <a:ea typeface="Karla"/>
              <a:cs typeface="Karla"/>
              <a:sym typeface="Karla"/>
            </a:endParaRPr>
          </a:p>
          <a:p>
            <a:pPr marL="457200" lvl="0" indent="-317500" rtl="0">
              <a:spcBef>
                <a:spcPts val="1000"/>
              </a:spcBef>
              <a:spcAft>
                <a:spcPts val="0"/>
              </a:spcAft>
              <a:buSzPts val="1400"/>
              <a:buFont typeface="Karla"/>
              <a:buChar char="●"/>
            </a:pPr>
            <a:r>
              <a:rPr lang="en">
                <a:latin typeface="Karla"/>
                <a:ea typeface="Karla"/>
                <a:cs typeface="Karla"/>
                <a:sym typeface="Karla"/>
              </a:rPr>
              <a:t>If you need to get more into detail, do so </a:t>
            </a:r>
            <a:r>
              <a:rPr lang="en" b="1">
                <a:latin typeface="Karla"/>
                <a:ea typeface="Karla"/>
                <a:cs typeface="Karla"/>
                <a:sym typeface="Karla"/>
              </a:rPr>
              <a:t>after</a:t>
            </a:r>
            <a:r>
              <a:rPr lang="en">
                <a:latin typeface="Karla"/>
                <a:ea typeface="Karla"/>
                <a:cs typeface="Karla"/>
                <a:sym typeface="Karla"/>
              </a:rPr>
              <a:t> the daily.</a:t>
            </a:r>
            <a:endParaRPr>
              <a:latin typeface="Karla"/>
              <a:ea typeface="Karla"/>
              <a:cs typeface="Karla"/>
              <a:sym typeface="Karla"/>
            </a:endParaRPr>
          </a:p>
          <a:p>
            <a:pPr marL="457200" lvl="0" indent="-317500" rtl="0">
              <a:spcBef>
                <a:spcPts val="1000"/>
              </a:spcBef>
              <a:spcAft>
                <a:spcPts val="1000"/>
              </a:spcAft>
              <a:buSzPts val="1400"/>
              <a:buFont typeface="Karla"/>
              <a:buChar char="●"/>
            </a:pPr>
            <a:r>
              <a:rPr lang="en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rPr>
              <a:t>The entire D&amp;A Team (Data Ops + Data Science) participate.</a:t>
            </a:r>
            <a:endParaRPr sz="1800" b="1">
              <a:solidFill>
                <a:srgbClr val="C16A00"/>
              </a:solidFill>
              <a:latin typeface="Karla"/>
              <a:ea typeface="Karla"/>
              <a:cs typeface="Karla"/>
              <a:sym typeface="Karl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CE2"/>
        </a:solidFill>
        <a:effectLst/>
      </p:bgPr>
    </p:bg>
    <p:spTree>
      <p:nvGrpSpPr>
        <p:cNvPr id="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2" name="Shape 362"/>
          <p:cNvGrpSpPr/>
          <p:nvPr/>
        </p:nvGrpSpPr>
        <p:grpSpPr>
          <a:xfrm>
            <a:off x="8491662" y="4516505"/>
            <a:ext cx="399013" cy="412733"/>
            <a:chOff x="1241475" y="261225"/>
            <a:chExt cx="4975225" cy="5146300"/>
          </a:xfrm>
        </p:grpSpPr>
        <p:sp>
          <p:nvSpPr>
            <p:cNvPr id="363" name="Shape 363"/>
            <p:cNvSpPr/>
            <p:nvPr/>
          </p:nvSpPr>
          <p:spPr>
            <a:xfrm>
              <a:off x="1241475" y="261225"/>
              <a:ext cx="4975225" cy="5146300"/>
            </a:xfrm>
            <a:custGeom>
              <a:avLst/>
              <a:gdLst/>
              <a:ahLst/>
              <a:cxnLst/>
              <a:rect l="0" t="0" r="0" b="0"/>
              <a:pathLst>
                <a:path w="199009" h="205852" fill="none" extrusionOk="0">
                  <a:moveTo>
                    <a:pt x="103203" y="205112"/>
                  </a:moveTo>
                  <a:cubicBezTo>
                    <a:pt x="130946" y="204372"/>
                    <a:pt x="143708" y="183103"/>
                    <a:pt x="162758" y="161463"/>
                  </a:cubicBezTo>
                  <a:cubicBezTo>
                    <a:pt x="181623" y="139639"/>
                    <a:pt x="196974" y="123548"/>
                    <a:pt x="198083" y="96176"/>
                  </a:cubicBezTo>
                  <a:cubicBezTo>
                    <a:pt x="199008" y="68803"/>
                    <a:pt x="187171" y="43834"/>
                    <a:pt x="167936" y="24599"/>
                  </a:cubicBezTo>
                  <a:cubicBezTo>
                    <a:pt x="148701" y="5364"/>
                    <a:pt x="130021" y="1"/>
                    <a:pt x="101909" y="186"/>
                  </a:cubicBezTo>
                  <a:cubicBezTo>
                    <a:pt x="73796" y="371"/>
                    <a:pt x="47533" y="5364"/>
                    <a:pt x="27373" y="25339"/>
                  </a:cubicBezTo>
                  <a:cubicBezTo>
                    <a:pt x="7029" y="45314"/>
                    <a:pt x="1295" y="72132"/>
                    <a:pt x="740" y="100059"/>
                  </a:cubicBezTo>
                  <a:cubicBezTo>
                    <a:pt x="0" y="127987"/>
                    <a:pt x="3699" y="144078"/>
                    <a:pt x="24229" y="165162"/>
                  </a:cubicBezTo>
                  <a:cubicBezTo>
                    <a:pt x="44574" y="186247"/>
                    <a:pt x="75646" y="205852"/>
                    <a:pt x="103203" y="205112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262627"/>
              </a:solidFill>
              <a:prstDash val="solid"/>
              <a:miter lim="18495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" name="Shape 364"/>
            <p:cNvSpPr/>
            <p:nvPr/>
          </p:nvSpPr>
          <p:spPr>
            <a:xfrm>
              <a:off x="3049375" y="1976650"/>
              <a:ext cx="1498125" cy="1900400"/>
            </a:xfrm>
            <a:custGeom>
              <a:avLst/>
              <a:gdLst/>
              <a:ahLst/>
              <a:cxnLst/>
              <a:rect l="0" t="0" r="0" b="0"/>
              <a:pathLst>
                <a:path w="59925" h="76016" extrusionOk="0">
                  <a:moveTo>
                    <a:pt x="0" y="1"/>
                  </a:moveTo>
                  <a:lnTo>
                    <a:pt x="0" y="11283"/>
                  </a:lnTo>
                  <a:lnTo>
                    <a:pt x="23859" y="11283"/>
                  </a:lnTo>
                  <a:lnTo>
                    <a:pt x="23859" y="76016"/>
                  </a:lnTo>
                  <a:lnTo>
                    <a:pt x="35881" y="76016"/>
                  </a:lnTo>
                  <a:lnTo>
                    <a:pt x="35881" y="11283"/>
                  </a:lnTo>
                  <a:lnTo>
                    <a:pt x="59925" y="11283"/>
                  </a:lnTo>
                  <a:lnTo>
                    <a:pt x="59925" y="1"/>
                  </a:lnTo>
                  <a:close/>
                </a:path>
              </a:pathLst>
            </a:custGeom>
            <a:solidFill>
              <a:srgbClr val="2626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65" name="Shape 365"/>
          <p:cNvSpPr txBox="1"/>
          <p:nvPr/>
        </p:nvSpPr>
        <p:spPr>
          <a:xfrm>
            <a:off x="483275" y="363350"/>
            <a:ext cx="4625700" cy="79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b="1" dirty="0">
                <a:latin typeface="Karla"/>
                <a:ea typeface="Karla"/>
                <a:cs typeface="Karla"/>
                <a:sym typeface="Karla"/>
              </a:rPr>
              <a:t>#4: Retrospectives</a:t>
            </a:r>
            <a:endParaRPr sz="3000" b="1" dirty="0">
              <a:latin typeface="Karla"/>
              <a:ea typeface="Karla"/>
              <a:cs typeface="Karla"/>
              <a:sym typeface="Karla"/>
            </a:endParaRPr>
          </a:p>
        </p:txBody>
      </p:sp>
      <p:pic>
        <p:nvPicPr>
          <p:cNvPr id="366" name="Shape 366"/>
          <p:cNvPicPr preferRelativeResize="0"/>
          <p:nvPr/>
        </p:nvPicPr>
        <p:blipFill rotWithShape="1">
          <a:blip r:embed="rId3">
            <a:alphaModFix/>
          </a:blip>
          <a:srcRect t="7813" b="7813"/>
          <a:stretch/>
        </p:blipFill>
        <p:spPr>
          <a:xfrm>
            <a:off x="4278400" y="0"/>
            <a:ext cx="4865596" cy="2736901"/>
          </a:xfrm>
          <a:prstGeom prst="rect">
            <a:avLst/>
          </a:prstGeom>
          <a:noFill/>
          <a:ln>
            <a:noFill/>
          </a:ln>
        </p:spPr>
      </p:pic>
      <p:sp>
        <p:nvSpPr>
          <p:cNvPr id="367" name="Shape 367"/>
          <p:cNvSpPr txBox="1"/>
          <p:nvPr/>
        </p:nvSpPr>
        <p:spPr>
          <a:xfrm>
            <a:off x="454375" y="1290425"/>
            <a:ext cx="3017100" cy="238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Font typeface="Karla"/>
              <a:buChar char="●"/>
            </a:pPr>
            <a:r>
              <a:rPr lang="en">
                <a:latin typeface="Karla"/>
                <a:ea typeface="Karla"/>
                <a:cs typeface="Karla"/>
                <a:sym typeface="Karla"/>
              </a:rPr>
              <a:t>Topics are varied but should never be at personal level.</a:t>
            </a:r>
            <a:endParaRPr>
              <a:latin typeface="Karla"/>
              <a:ea typeface="Karla"/>
              <a:cs typeface="Karla"/>
              <a:sym typeface="Karla"/>
            </a:endParaRPr>
          </a:p>
          <a:p>
            <a:pPr marL="457200" lvl="0" indent="-317500" rtl="0">
              <a:spcBef>
                <a:spcPts val="1000"/>
              </a:spcBef>
              <a:spcAft>
                <a:spcPts val="0"/>
              </a:spcAft>
              <a:buSzPts val="1400"/>
              <a:buFont typeface="Karla"/>
              <a:buChar char="●"/>
            </a:pPr>
            <a:r>
              <a:rPr lang="en">
                <a:latin typeface="Karla"/>
                <a:ea typeface="Karla"/>
                <a:cs typeface="Karla"/>
                <a:sym typeface="Karla"/>
              </a:rPr>
              <a:t>Always and with action points and an owner for each action.</a:t>
            </a:r>
            <a:endParaRPr>
              <a:latin typeface="Karla"/>
              <a:ea typeface="Karla"/>
              <a:cs typeface="Karla"/>
              <a:sym typeface="Karla"/>
            </a:endParaRPr>
          </a:p>
          <a:p>
            <a:pPr marL="457200" lvl="0" indent="-317500" rtl="0"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400"/>
              <a:buFont typeface="Karla"/>
              <a:buChar char="●"/>
            </a:pPr>
            <a:r>
              <a:rPr lang="en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rPr>
              <a:t>The entire D&amp;A Team (Data Ops + Data Science) participate.</a:t>
            </a:r>
            <a:endParaRPr>
              <a:solidFill>
                <a:srgbClr val="C16A00"/>
              </a:solidFill>
              <a:latin typeface="Karla"/>
              <a:ea typeface="Karla"/>
              <a:cs typeface="Karla"/>
              <a:sym typeface="Karl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CE2"/>
        </a:solidFill>
        <a:effectLst/>
      </p:bgPr>
    </p:bg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2" name="Shape 372"/>
          <p:cNvGrpSpPr/>
          <p:nvPr/>
        </p:nvGrpSpPr>
        <p:grpSpPr>
          <a:xfrm>
            <a:off x="8491662" y="4516505"/>
            <a:ext cx="399013" cy="412733"/>
            <a:chOff x="1241475" y="261225"/>
            <a:chExt cx="4975225" cy="5146300"/>
          </a:xfrm>
        </p:grpSpPr>
        <p:sp>
          <p:nvSpPr>
            <p:cNvPr id="373" name="Shape 373"/>
            <p:cNvSpPr/>
            <p:nvPr/>
          </p:nvSpPr>
          <p:spPr>
            <a:xfrm>
              <a:off x="1241475" y="261225"/>
              <a:ext cx="4975225" cy="5146300"/>
            </a:xfrm>
            <a:custGeom>
              <a:avLst/>
              <a:gdLst/>
              <a:ahLst/>
              <a:cxnLst/>
              <a:rect l="0" t="0" r="0" b="0"/>
              <a:pathLst>
                <a:path w="199009" h="205852" fill="none" extrusionOk="0">
                  <a:moveTo>
                    <a:pt x="103203" y="205112"/>
                  </a:moveTo>
                  <a:cubicBezTo>
                    <a:pt x="130946" y="204372"/>
                    <a:pt x="143708" y="183103"/>
                    <a:pt x="162758" y="161463"/>
                  </a:cubicBezTo>
                  <a:cubicBezTo>
                    <a:pt x="181623" y="139639"/>
                    <a:pt x="196974" y="123548"/>
                    <a:pt x="198083" y="96176"/>
                  </a:cubicBezTo>
                  <a:cubicBezTo>
                    <a:pt x="199008" y="68803"/>
                    <a:pt x="187171" y="43834"/>
                    <a:pt x="167936" y="24599"/>
                  </a:cubicBezTo>
                  <a:cubicBezTo>
                    <a:pt x="148701" y="5364"/>
                    <a:pt x="130021" y="1"/>
                    <a:pt x="101909" y="186"/>
                  </a:cubicBezTo>
                  <a:cubicBezTo>
                    <a:pt x="73796" y="371"/>
                    <a:pt x="47533" y="5364"/>
                    <a:pt x="27373" y="25339"/>
                  </a:cubicBezTo>
                  <a:cubicBezTo>
                    <a:pt x="7029" y="45314"/>
                    <a:pt x="1295" y="72132"/>
                    <a:pt x="740" y="100059"/>
                  </a:cubicBezTo>
                  <a:cubicBezTo>
                    <a:pt x="0" y="127987"/>
                    <a:pt x="3699" y="144078"/>
                    <a:pt x="24229" y="165162"/>
                  </a:cubicBezTo>
                  <a:cubicBezTo>
                    <a:pt x="44574" y="186247"/>
                    <a:pt x="75646" y="205852"/>
                    <a:pt x="103203" y="205112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262627"/>
              </a:solidFill>
              <a:prstDash val="solid"/>
              <a:miter lim="18495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" name="Shape 374"/>
            <p:cNvSpPr/>
            <p:nvPr/>
          </p:nvSpPr>
          <p:spPr>
            <a:xfrm>
              <a:off x="3049375" y="1976650"/>
              <a:ext cx="1498125" cy="1900400"/>
            </a:xfrm>
            <a:custGeom>
              <a:avLst/>
              <a:gdLst/>
              <a:ahLst/>
              <a:cxnLst/>
              <a:rect l="0" t="0" r="0" b="0"/>
              <a:pathLst>
                <a:path w="59925" h="76016" extrusionOk="0">
                  <a:moveTo>
                    <a:pt x="0" y="1"/>
                  </a:moveTo>
                  <a:lnTo>
                    <a:pt x="0" y="11283"/>
                  </a:lnTo>
                  <a:lnTo>
                    <a:pt x="23859" y="11283"/>
                  </a:lnTo>
                  <a:lnTo>
                    <a:pt x="23859" y="76016"/>
                  </a:lnTo>
                  <a:lnTo>
                    <a:pt x="35881" y="76016"/>
                  </a:lnTo>
                  <a:lnTo>
                    <a:pt x="35881" y="11283"/>
                  </a:lnTo>
                  <a:lnTo>
                    <a:pt x="59925" y="11283"/>
                  </a:lnTo>
                  <a:lnTo>
                    <a:pt x="59925" y="1"/>
                  </a:lnTo>
                  <a:close/>
                </a:path>
              </a:pathLst>
            </a:custGeom>
            <a:solidFill>
              <a:srgbClr val="2626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75" name="Shape 375"/>
          <p:cNvSpPr txBox="1"/>
          <p:nvPr/>
        </p:nvSpPr>
        <p:spPr>
          <a:xfrm>
            <a:off x="483275" y="363350"/>
            <a:ext cx="4625700" cy="79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b="1" dirty="0">
                <a:latin typeface="Karla"/>
                <a:ea typeface="Karla"/>
                <a:cs typeface="Karla"/>
                <a:sym typeface="Karla"/>
              </a:rPr>
              <a:t>#5: Task </a:t>
            </a:r>
            <a:r>
              <a:rPr lang="en" sz="3000" b="1" dirty="0" err="1">
                <a:latin typeface="Karla"/>
                <a:ea typeface="Karla"/>
                <a:cs typeface="Karla"/>
                <a:sym typeface="Karla"/>
              </a:rPr>
              <a:t>Prioritisation</a:t>
            </a:r>
            <a:endParaRPr sz="3000" b="1" dirty="0">
              <a:latin typeface="Karla"/>
              <a:ea typeface="Karla"/>
              <a:cs typeface="Karla"/>
              <a:sym typeface="Karla"/>
            </a:endParaRPr>
          </a:p>
        </p:txBody>
      </p:sp>
      <p:pic>
        <p:nvPicPr>
          <p:cNvPr id="376" name="Shape 376"/>
          <p:cNvPicPr preferRelativeResize="0"/>
          <p:nvPr/>
        </p:nvPicPr>
        <p:blipFill rotWithShape="1">
          <a:blip r:embed="rId3">
            <a:alphaModFix/>
          </a:blip>
          <a:srcRect r="15103"/>
          <a:stretch/>
        </p:blipFill>
        <p:spPr>
          <a:xfrm>
            <a:off x="4876100" y="-70725"/>
            <a:ext cx="4463350" cy="2396850"/>
          </a:xfrm>
          <a:prstGeom prst="rect">
            <a:avLst/>
          </a:prstGeom>
          <a:noFill/>
          <a:ln>
            <a:noFill/>
          </a:ln>
        </p:spPr>
      </p:pic>
      <p:sp>
        <p:nvSpPr>
          <p:cNvPr id="377" name="Shape 377"/>
          <p:cNvSpPr txBox="1"/>
          <p:nvPr/>
        </p:nvSpPr>
        <p:spPr>
          <a:xfrm>
            <a:off x="272625" y="1126850"/>
            <a:ext cx="4625700" cy="29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41300" rtl="0">
              <a:lnSpc>
                <a:spcPct val="174545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400"/>
              <a:buFont typeface="Karla"/>
              <a:buChar char="●"/>
            </a:pPr>
            <a:r>
              <a:rPr lang="en" dirty="0">
                <a:solidFill>
                  <a:srgbClr val="333333"/>
                </a:solidFill>
                <a:latin typeface="Karla"/>
                <a:ea typeface="Karla"/>
                <a:cs typeface="Karla"/>
                <a:sym typeface="Karla"/>
              </a:rPr>
              <a:t>Kanban methodology:</a:t>
            </a:r>
            <a:endParaRPr b="1" dirty="0">
              <a:solidFill>
                <a:srgbClr val="333333"/>
              </a:solidFill>
              <a:latin typeface="Karla"/>
              <a:ea typeface="Karla"/>
              <a:cs typeface="Karla"/>
              <a:sym typeface="Karla"/>
            </a:endParaRPr>
          </a:p>
          <a:p>
            <a:pPr marL="914400" lvl="1" indent="-317500">
              <a:lnSpc>
                <a:spcPct val="174545"/>
              </a:lnSpc>
              <a:buClr>
                <a:srgbClr val="333333"/>
              </a:buClr>
              <a:buSzPts val="1400"/>
              <a:buFont typeface="Karla"/>
              <a:buAutoNum type="alphaLcPeriod"/>
            </a:pPr>
            <a:r>
              <a:rPr lang="en" b="1" dirty="0">
                <a:solidFill>
                  <a:srgbClr val="333333"/>
                </a:solidFill>
                <a:latin typeface="Karla"/>
                <a:ea typeface="Karla"/>
                <a:cs typeface="Karla"/>
                <a:sym typeface="Karla"/>
              </a:rPr>
              <a:t>Stop starting, start finishing.</a:t>
            </a:r>
            <a:endParaRPr lang="en" dirty="0">
              <a:solidFill>
                <a:srgbClr val="333333"/>
              </a:solidFill>
              <a:latin typeface="Karla"/>
              <a:ea typeface="Karla"/>
              <a:cs typeface="Karla"/>
              <a:sym typeface="Karla"/>
            </a:endParaRPr>
          </a:p>
          <a:p>
            <a:pPr marL="914400" lvl="1" indent="-317500" rtl="0">
              <a:lnSpc>
                <a:spcPct val="174545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400"/>
              <a:buFont typeface="Karla"/>
              <a:buAutoNum type="alphaLcPeriod"/>
            </a:pPr>
            <a:r>
              <a:rPr lang="en" dirty="0">
                <a:solidFill>
                  <a:srgbClr val="333333"/>
                </a:solidFill>
                <a:latin typeface="Karla"/>
                <a:ea typeface="Karla"/>
                <a:cs typeface="Karla"/>
                <a:sym typeface="Karla"/>
              </a:rPr>
              <a:t>Continuous delivery flow.</a:t>
            </a:r>
          </a:p>
          <a:p>
            <a:pPr marL="914400" lvl="1" indent="-317500">
              <a:lnSpc>
                <a:spcPct val="174545"/>
              </a:lnSpc>
              <a:buClr>
                <a:srgbClr val="333333"/>
              </a:buClr>
              <a:buSzPts val="1400"/>
              <a:buFont typeface="Karla"/>
              <a:buAutoNum type="alphaLcPeriod"/>
            </a:pPr>
            <a:r>
              <a:rPr lang="en-GB" dirty="0">
                <a:solidFill>
                  <a:srgbClr val="333333"/>
                </a:solidFill>
                <a:latin typeface="Karla"/>
                <a:ea typeface="Karla"/>
                <a:cs typeface="Karla"/>
                <a:sym typeface="Karla"/>
              </a:rPr>
              <a:t>Limit WIP.</a:t>
            </a:r>
          </a:p>
          <a:p>
            <a:pPr marL="914400" lvl="1" indent="-317500" rtl="0">
              <a:lnSpc>
                <a:spcPct val="174545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400"/>
              <a:buFont typeface="Karla"/>
              <a:buAutoNum type="alphaLcPeriod"/>
            </a:pPr>
            <a:endParaRPr dirty="0">
              <a:solidFill>
                <a:srgbClr val="333333"/>
              </a:solidFill>
              <a:latin typeface="Karla"/>
              <a:ea typeface="Karla"/>
              <a:cs typeface="Karla"/>
              <a:sym typeface="Karla"/>
            </a:endParaRPr>
          </a:p>
          <a:p>
            <a:pPr marL="457200" lvl="0" indent="-317500" rtl="0">
              <a:lnSpc>
                <a:spcPct val="174545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400"/>
              <a:buChar char="●"/>
            </a:pPr>
            <a:r>
              <a:rPr lang="en" dirty="0">
                <a:solidFill>
                  <a:srgbClr val="333333"/>
                </a:solidFill>
                <a:latin typeface="Karla"/>
                <a:ea typeface="Karla"/>
                <a:cs typeface="Karla"/>
                <a:sym typeface="Karla"/>
              </a:rPr>
              <a:t>Data scientists are able to propose new tasks.</a:t>
            </a:r>
            <a:endParaRPr dirty="0">
              <a:solidFill>
                <a:srgbClr val="333333"/>
              </a:solidFill>
              <a:latin typeface="Karla"/>
              <a:ea typeface="Karla"/>
              <a:cs typeface="Karla"/>
              <a:sym typeface="Karla"/>
            </a:endParaRPr>
          </a:p>
          <a:p>
            <a:pPr marL="457200" lvl="0" indent="-317500" rtl="0">
              <a:lnSpc>
                <a:spcPct val="174545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400"/>
              <a:buChar char="●"/>
            </a:pPr>
            <a:r>
              <a:rPr lang="en" dirty="0">
                <a:solidFill>
                  <a:srgbClr val="333333"/>
                </a:solidFill>
                <a:latin typeface="Karla"/>
                <a:ea typeface="Karla"/>
                <a:cs typeface="Karla"/>
                <a:sym typeface="Karla"/>
              </a:rPr>
              <a:t>Data scientists are able to </a:t>
            </a:r>
            <a:r>
              <a:rPr lang="en" dirty="0" err="1">
                <a:solidFill>
                  <a:srgbClr val="333333"/>
                </a:solidFill>
                <a:latin typeface="Karla"/>
                <a:ea typeface="Karla"/>
                <a:cs typeface="Karla"/>
                <a:sym typeface="Karla"/>
              </a:rPr>
              <a:t>prioritise</a:t>
            </a:r>
            <a:r>
              <a:rPr lang="en" dirty="0">
                <a:solidFill>
                  <a:srgbClr val="333333"/>
                </a:solidFill>
                <a:latin typeface="Karla"/>
                <a:ea typeface="Karla"/>
                <a:cs typeface="Karla"/>
                <a:sym typeface="Karla"/>
              </a:rPr>
              <a:t> their own backlog.</a:t>
            </a:r>
            <a:endParaRPr dirty="0">
              <a:latin typeface="Karla"/>
              <a:ea typeface="Karla"/>
              <a:cs typeface="Karla"/>
              <a:sym typeface="Karl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CE2"/>
        </a:solidFill>
        <a:effectLst/>
      </p:bgPr>
    </p:bg>
    <p:spTree>
      <p:nvGrpSpPr>
        <p:cNvPr id="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2" name="Shape 382"/>
          <p:cNvGrpSpPr/>
          <p:nvPr/>
        </p:nvGrpSpPr>
        <p:grpSpPr>
          <a:xfrm>
            <a:off x="8491662" y="4516505"/>
            <a:ext cx="399013" cy="412733"/>
            <a:chOff x="1241475" y="261225"/>
            <a:chExt cx="4975225" cy="5146300"/>
          </a:xfrm>
        </p:grpSpPr>
        <p:sp>
          <p:nvSpPr>
            <p:cNvPr id="383" name="Shape 383"/>
            <p:cNvSpPr/>
            <p:nvPr/>
          </p:nvSpPr>
          <p:spPr>
            <a:xfrm>
              <a:off x="1241475" y="261225"/>
              <a:ext cx="4975225" cy="5146300"/>
            </a:xfrm>
            <a:custGeom>
              <a:avLst/>
              <a:gdLst/>
              <a:ahLst/>
              <a:cxnLst/>
              <a:rect l="0" t="0" r="0" b="0"/>
              <a:pathLst>
                <a:path w="199009" h="205852" fill="none" extrusionOk="0">
                  <a:moveTo>
                    <a:pt x="103203" y="205112"/>
                  </a:moveTo>
                  <a:cubicBezTo>
                    <a:pt x="130946" y="204372"/>
                    <a:pt x="143708" y="183103"/>
                    <a:pt x="162758" y="161463"/>
                  </a:cubicBezTo>
                  <a:cubicBezTo>
                    <a:pt x="181623" y="139639"/>
                    <a:pt x="196974" y="123548"/>
                    <a:pt x="198083" y="96176"/>
                  </a:cubicBezTo>
                  <a:cubicBezTo>
                    <a:pt x="199008" y="68803"/>
                    <a:pt x="187171" y="43834"/>
                    <a:pt x="167936" y="24599"/>
                  </a:cubicBezTo>
                  <a:cubicBezTo>
                    <a:pt x="148701" y="5364"/>
                    <a:pt x="130021" y="1"/>
                    <a:pt x="101909" y="186"/>
                  </a:cubicBezTo>
                  <a:cubicBezTo>
                    <a:pt x="73796" y="371"/>
                    <a:pt x="47533" y="5364"/>
                    <a:pt x="27373" y="25339"/>
                  </a:cubicBezTo>
                  <a:cubicBezTo>
                    <a:pt x="7029" y="45314"/>
                    <a:pt x="1295" y="72132"/>
                    <a:pt x="740" y="100059"/>
                  </a:cubicBezTo>
                  <a:cubicBezTo>
                    <a:pt x="0" y="127987"/>
                    <a:pt x="3699" y="144078"/>
                    <a:pt x="24229" y="165162"/>
                  </a:cubicBezTo>
                  <a:cubicBezTo>
                    <a:pt x="44574" y="186247"/>
                    <a:pt x="75646" y="205852"/>
                    <a:pt x="103203" y="205112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262627"/>
              </a:solidFill>
              <a:prstDash val="solid"/>
              <a:miter lim="18495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" name="Shape 384"/>
            <p:cNvSpPr/>
            <p:nvPr/>
          </p:nvSpPr>
          <p:spPr>
            <a:xfrm>
              <a:off x="3049375" y="1976650"/>
              <a:ext cx="1498125" cy="1900400"/>
            </a:xfrm>
            <a:custGeom>
              <a:avLst/>
              <a:gdLst/>
              <a:ahLst/>
              <a:cxnLst/>
              <a:rect l="0" t="0" r="0" b="0"/>
              <a:pathLst>
                <a:path w="59925" h="76016" extrusionOk="0">
                  <a:moveTo>
                    <a:pt x="0" y="1"/>
                  </a:moveTo>
                  <a:lnTo>
                    <a:pt x="0" y="11283"/>
                  </a:lnTo>
                  <a:lnTo>
                    <a:pt x="23859" y="11283"/>
                  </a:lnTo>
                  <a:lnTo>
                    <a:pt x="23859" y="76016"/>
                  </a:lnTo>
                  <a:lnTo>
                    <a:pt x="35881" y="76016"/>
                  </a:lnTo>
                  <a:lnTo>
                    <a:pt x="35881" y="11283"/>
                  </a:lnTo>
                  <a:lnTo>
                    <a:pt x="59925" y="11283"/>
                  </a:lnTo>
                  <a:lnTo>
                    <a:pt x="59925" y="1"/>
                  </a:lnTo>
                  <a:close/>
                </a:path>
              </a:pathLst>
            </a:custGeom>
            <a:solidFill>
              <a:srgbClr val="2626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85" name="Shape 385"/>
          <p:cNvSpPr txBox="1"/>
          <p:nvPr/>
        </p:nvSpPr>
        <p:spPr>
          <a:xfrm>
            <a:off x="483275" y="363350"/>
            <a:ext cx="4418700" cy="79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b="1" dirty="0">
                <a:latin typeface="Karla"/>
                <a:ea typeface="Karla"/>
                <a:cs typeface="Karla"/>
                <a:sym typeface="Karla"/>
              </a:rPr>
              <a:t>#6: Sharing is Caring</a:t>
            </a:r>
            <a:endParaRPr sz="3000" b="1" dirty="0">
              <a:latin typeface="Karla"/>
              <a:ea typeface="Karla"/>
              <a:cs typeface="Karla"/>
              <a:sym typeface="Karla"/>
            </a:endParaRPr>
          </a:p>
        </p:txBody>
      </p:sp>
      <p:pic>
        <p:nvPicPr>
          <p:cNvPr id="386" name="Shape 386"/>
          <p:cNvPicPr preferRelativeResize="0"/>
          <p:nvPr/>
        </p:nvPicPr>
        <p:blipFill rotWithShape="1">
          <a:blip r:embed="rId3">
            <a:alphaModFix/>
          </a:blip>
          <a:srcRect t="2041" r="12087" b="13584"/>
          <a:stretch/>
        </p:blipFill>
        <p:spPr>
          <a:xfrm>
            <a:off x="5232674" y="0"/>
            <a:ext cx="3911325" cy="2502700"/>
          </a:xfrm>
          <a:prstGeom prst="rect">
            <a:avLst/>
          </a:prstGeom>
          <a:noFill/>
          <a:ln>
            <a:noFill/>
          </a:ln>
        </p:spPr>
      </p:pic>
      <p:sp>
        <p:nvSpPr>
          <p:cNvPr id="387" name="Shape 387"/>
          <p:cNvSpPr txBox="1"/>
          <p:nvPr/>
        </p:nvSpPr>
        <p:spPr>
          <a:xfrm>
            <a:off x="636125" y="1290425"/>
            <a:ext cx="4107600" cy="258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Font typeface="Karla"/>
              <a:buChar char="●"/>
            </a:pPr>
            <a:r>
              <a:rPr lang="en" dirty="0">
                <a:latin typeface="Karla"/>
                <a:ea typeface="Karla"/>
                <a:cs typeface="Karla"/>
                <a:sym typeface="Karla"/>
              </a:rPr>
              <a:t>Weekly meeting opened to all data scientists.</a:t>
            </a:r>
            <a:endParaRPr dirty="0">
              <a:latin typeface="Karla"/>
              <a:ea typeface="Karla"/>
              <a:cs typeface="Karla"/>
              <a:sym typeface="Karla"/>
            </a:endParaRPr>
          </a:p>
          <a:p>
            <a:pPr marL="457200" lvl="0" indent="-317500" rtl="0">
              <a:spcBef>
                <a:spcPts val="1000"/>
              </a:spcBef>
              <a:spcAft>
                <a:spcPts val="0"/>
              </a:spcAft>
              <a:buSzPts val="1400"/>
              <a:buFont typeface="Karla"/>
              <a:buChar char="●"/>
            </a:pPr>
            <a:r>
              <a:rPr lang="en" dirty="0">
                <a:latin typeface="Karla"/>
                <a:ea typeface="Karla"/>
                <a:cs typeface="Karla"/>
                <a:sym typeface="Karla"/>
              </a:rPr>
              <a:t>Share analyses' results.</a:t>
            </a:r>
            <a:endParaRPr dirty="0">
              <a:latin typeface="Karla"/>
              <a:ea typeface="Karla"/>
              <a:cs typeface="Karla"/>
              <a:sym typeface="Karla"/>
            </a:endParaRPr>
          </a:p>
          <a:p>
            <a:pPr marL="457200" lvl="0" indent="-317500" rtl="0">
              <a:spcBef>
                <a:spcPts val="1000"/>
              </a:spcBef>
              <a:spcAft>
                <a:spcPts val="0"/>
              </a:spcAft>
              <a:buSzPts val="1400"/>
              <a:buFont typeface="Karla"/>
              <a:buChar char="●"/>
            </a:pPr>
            <a:r>
              <a:rPr lang="en" dirty="0">
                <a:latin typeface="Karla"/>
                <a:ea typeface="Karla"/>
                <a:cs typeface="Karla"/>
                <a:sym typeface="Karla"/>
              </a:rPr>
              <a:t>Ask for feedback.</a:t>
            </a:r>
            <a:endParaRPr dirty="0">
              <a:latin typeface="Karla"/>
              <a:ea typeface="Karla"/>
              <a:cs typeface="Karla"/>
              <a:sym typeface="Karla"/>
            </a:endParaRPr>
          </a:p>
          <a:p>
            <a:pPr marL="457200" lvl="0" indent="-317500" rtl="0">
              <a:spcBef>
                <a:spcPts val="1000"/>
              </a:spcBef>
              <a:spcAft>
                <a:spcPts val="0"/>
              </a:spcAft>
              <a:buSzPts val="1400"/>
              <a:buFont typeface="Karla"/>
              <a:buChar char="●"/>
            </a:pPr>
            <a:r>
              <a:rPr lang="en" dirty="0">
                <a:latin typeface="Karla"/>
                <a:ea typeface="Karla"/>
                <a:cs typeface="Karla"/>
                <a:sym typeface="Karla"/>
              </a:rPr>
              <a:t>Share other team's updates.</a:t>
            </a:r>
            <a:endParaRPr dirty="0">
              <a:latin typeface="Karla"/>
              <a:ea typeface="Karla"/>
              <a:cs typeface="Karla"/>
              <a:sym typeface="Karla"/>
            </a:endParaRPr>
          </a:p>
          <a:p>
            <a:pPr marL="457200" lvl="0" indent="-317500">
              <a:spcBef>
                <a:spcPts val="1000"/>
              </a:spcBef>
              <a:spcAft>
                <a:spcPts val="1000"/>
              </a:spcAft>
              <a:buSzPts val="1400"/>
              <a:buFont typeface="Karla"/>
              <a:buChar char="●"/>
            </a:pPr>
            <a:r>
              <a:rPr lang="en" dirty="0">
                <a:latin typeface="Karla"/>
                <a:ea typeface="Karla"/>
                <a:cs typeface="Karla"/>
                <a:sym typeface="Karla"/>
              </a:rPr>
              <a:t>Decide on common matters.</a:t>
            </a:r>
            <a:endParaRPr dirty="0">
              <a:latin typeface="Karla"/>
              <a:ea typeface="Karla"/>
              <a:cs typeface="Karla"/>
              <a:sym typeface="Karl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CE2"/>
        </a:solidFill>
        <a:effectLst/>
      </p:bgPr>
    </p:bg>
    <p:spTree>
      <p:nvGrpSpPr>
        <p:cNvPr id="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2" name="Shape 392"/>
          <p:cNvGrpSpPr/>
          <p:nvPr/>
        </p:nvGrpSpPr>
        <p:grpSpPr>
          <a:xfrm>
            <a:off x="8491662" y="4516505"/>
            <a:ext cx="399013" cy="412733"/>
            <a:chOff x="1241475" y="261225"/>
            <a:chExt cx="4975225" cy="5146300"/>
          </a:xfrm>
        </p:grpSpPr>
        <p:sp>
          <p:nvSpPr>
            <p:cNvPr id="393" name="Shape 393"/>
            <p:cNvSpPr/>
            <p:nvPr/>
          </p:nvSpPr>
          <p:spPr>
            <a:xfrm>
              <a:off x="1241475" y="261225"/>
              <a:ext cx="4975225" cy="5146300"/>
            </a:xfrm>
            <a:custGeom>
              <a:avLst/>
              <a:gdLst/>
              <a:ahLst/>
              <a:cxnLst/>
              <a:rect l="0" t="0" r="0" b="0"/>
              <a:pathLst>
                <a:path w="199009" h="205852" fill="none" extrusionOk="0">
                  <a:moveTo>
                    <a:pt x="103203" y="205112"/>
                  </a:moveTo>
                  <a:cubicBezTo>
                    <a:pt x="130946" y="204372"/>
                    <a:pt x="143708" y="183103"/>
                    <a:pt x="162758" y="161463"/>
                  </a:cubicBezTo>
                  <a:cubicBezTo>
                    <a:pt x="181623" y="139639"/>
                    <a:pt x="196974" y="123548"/>
                    <a:pt x="198083" y="96176"/>
                  </a:cubicBezTo>
                  <a:cubicBezTo>
                    <a:pt x="199008" y="68803"/>
                    <a:pt x="187171" y="43834"/>
                    <a:pt x="167936" y="24599"/>
                  </a:cubicBezTo>
                  <a:cubicBezTo>
                    <a:pt x="148701" y="5364"/>
                    <a:pt x="130021" y="1"/>
                    <a:pt x="101909" y="186"/>
                  </a:cubicBezTo>
                  <a:cubicBezTo>
                    <a:pt x="73796" y="371"/>
                    <a:pt x="47533" y="5364"/>
                    <a:pt x="27373" y="25339"/>
                  </a:cubicBezTo>
                  <a:cubicBezTo>
                    <a:pt x="7029" y="45314"/>
                    <a:pt x="1295" y="72132"/>
                    <a:pt x="740" y="100059"/>
                  </a:cubicBezTo>
                  <a:cubicBezTo>
                    <a:pt x="0" y="127987"/>
                    <a:pt x="3699" y="144078"/>
                    <a:pt x="24229" y="165162"/>
                  </a:cubicBezTo>
                  <a:cubicBezTo>
                    <a:pt x="44574" y="186247"/>
                    <a:pt x="75646" y="205852"/>
                    <a:pt x="103203" y="205112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262627"/>
              </a:solidFill>
              <a:prstDash val="solid"/>
              <a:miter lim="18495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" name="Shape 394"/>
            <p:cNvSpPr/>
            <p:nvPr/>
          </p:nvSpPr>
          <p:spPr>
            <a:xfrm>
              <a:off x="3049375" y="1976650"/>
              <a:ext cx="1498125" cy="1900400"/>
            </a:xfrm>
            <a:custGeom>
              <a:avLst/>
              <a:gdLst/>
              <a:ahLst/>
              <a:cxnLst/>
              <a:rect l="0" t="0" r="0" b="0"/>
              <a:pathLst>
                <a:path w="59925" h="76016" extrusionOk="0">
                  <a:moveTo>
                    <a:pt x="0" y="1"/>
                  </a:moveTo>
                  <a:lnTo>
                    <a:pt x="0" y="11283"/>
                  </a:lnTo>
                  <a:lnTo>
                    <a:pt x="23859" y="11283"/>
                  </a:lnTo>
                  <a:lnTo>
                    <a:pt x="23859" y="76016"/>
                  </a:lnTo>
                  <a:lnTo>
                    <a:pt x="35881" y="76016"/>
                  </a:lnTo>
                  <a:lnTo>
                    <a:pt x="35881" y="11283"/>
                  </a:lnTo>
                  <a:lnTo>
                    <a:pt x="59925" y="11283"/>
                  </a:lnTo>
                  <a:lnTo>
                    <a:pt x="59925" y="1"/>
                  </a:lnTo>
                  <a:close/>
                </a:path>
              </a:pathLst>
            </a:custGeom>
            <a:solidFill>
              <a:srgbClr val="2626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95" name="Shape 395"/>
          <p:cNvSpPr txBox="1"/>
          <p:nvPr/>
        </p:nvSpPr>
        <p:spPr>
          <a:xfrm>
            <a:off x="483275" y="363350"/>
            <a:ext cx="6714300" cy="79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b="1" dirty="0">
                <a:latin typeface="Karla"/>
                <a:ea typeface="Karla"/>
                <a:cs typeface="Karla"/>
                <a:sym typeface="Karla"/>
              </a:rPr>
              <a:t>#7: Code sharing </a:t>
            </a:r>
            <a:endParaRPr sz="3000" b="1" dirty="0">
              <a:latin typeface="Karla"/>
              <a:ea typeface="Karla"/>
              <a:cs typeface="Karla"/>
              <a:sym typeface="Karla"/>
            </a:endParaRPr>
          </a:p>
        </p:txBody>
      </p:sp>
      <p:pic>
        <p:nvPicPr>
          <p:cNvPr id="396" name="Shape 396"/>
          <p:cNvPicPr preferRelativeResize="0"/>
          <p:nvPr/>
        </p:nvPicPr>
        <p:blipFill rotWithShape="1">
          <a:blip r:embed="rId3">
            <a:alphaModFix/>
          </a:blip>
          <a:srcRect t="7869" b="7869"/>
          <a:stretch/>
        </p:blipFill>
        <p:spPr>
          <a:xfrm>
            <a:off x="5005427" y="-69049"/>
            <a:ext cx="4518302" cy="2541546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397" name="Shape 397"/>
          <p:cNvSpPr txBox="1"/>
          <p:nvPr/>
        </p:nvSpPr>
        <p:spPr>
          <a:xfrm>
            <a:off x="483275" y="1608600"/>
            <a:ext cx="3929400" cy="134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Font typeface="Karla"/>
              <a:buChar char="●"/>
            </a:pPr>
            <a:r>
              <a:rPr lang="en">
                <a:latin typeface="Karla"/>
                <a:ea typeface="Karla"/>
                <a:cs typeface="Karla"/>
                <a:sym typeface="Karla"/>
              </a:rPr>
              <a:t>Keep your code available for everybody to review.</a:t>
            </a:r>
            <a:endParaRPr>
              <a:latin typeface="Karla"/>
              <a:ea typeface="Karla"/>
              <a:cs typeface="Karla"/>
              <a:sym typeface="Karla"/>
            </a:endParaRPr>
          </a:p>
          <a:p>
            <a:pPr marL="457200" lvl="0" indent="-317500" rtl="0">
              <a:spcBef>
                <a:spcPts val="1000"/>
              </a:spcBef>
              <a:spcAft>
                <a:spcPts val="1000"/>
              </a:spcAft>
              <a:buSzPts val="1400"/>
              <a:buFont typeface="Karla"/>
              <a:buChar char="●"/>
            </a:pPr>
            <a:r>
              <a:rPr lang="en">
                <a:latin typeface="Karla"/>
                <a:ea typeface="Karla"/>
                <a:cs typeface="Karla"/>
                <a:sym typeface="Karla"/>
              </a:rPr>
              <a:t>Establish standards to share the results.</a:t>
            </a:r>
            <a:endParaRPr>
              <a:latin typeface="Karla"/>
              <a:ea typeface="Karla"/>
              <a:cs typeface="Karla"/>
              <a:sym typeface="Karl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CE2"/>
        </a:solidFill>
        <a:effectLst/>
      </p:bgPr>
    </p:bg>
    <p:spTree>
      <p:nvGrpSpPr>
        <p:cNvPr id="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2" name="Shape 402"/>
          <p:cNvGrpSpPr/>
          <p:nvPr/>
        </p:nvGrpSpPr>
        <p:grpSpPr>
          <a:xfrm>
            <a:off x="8491662" y="4516505"/>
            <a:ext cx="399013" cy="412733"/>
            <a:chOff x="1241475" y="261225"/>
            <a:chExt cx="4975225" cy="5146300"/>
          </a:xfrm>
        </p:grpSpPr>
        <p:sp>
          <p:nvSpPr>
            <p:cNvPr id="403" name="Shape 403"/>
            <p:cNvSpPr/>
            <p:nvPr/>
          </p:nvSpPr>
          <p:spPr>
            <a:xfrm>
              <a:off x="1241475" y="261225"/>
              <a:ext cx="4975225" cy="5146300"/>
            </a:xfrm>
            <a:custGeom>
              <a:avLst/>
              <a:gdLst/>
              <a:ahLst/>
              <a:cxnLst/>
              <a:rect l="0" t="0" r="0" b="0"/>
              <a:pathLst>
                <a:path w="199009" h="205852" fill="none" extrusionOk="0">
                  <a:moveTo>
                    <a:pt x="103203" y="205112"/>
                  </a:moveTo>
                  <a:cubicBezTo>
                    <a:pt x="130946" y="204372"/>
                    <a:pt x="143708" y="183103"/>
                    <a:pt x="162758" y="161463"/>
                  </a:cubicBezTo>
                  <a:cubicBezTo>
                    <a:pt x="181623" y="139639"/>
                    <a:pt x="196974" y="123548"/>
                    <a:pt x="198083" y="96176"/>
                  </a:cubicBezTo>
                  <a:cubicBezTo>
                    <a:pt x="199008" y="68803"/>
                    <a:pt x="187171" y="43834"/>
                    <a:pt x="167936" y="24599"/>
                  </a:cubicBezTo>
                  <a:cubicBezTo>
                    <a:pt x="148701" y="5364"/>
                    <a:pt x="130021" y="1"/>
                    <a:pt x="101909" y="186"/>
                  </a:cubicBezTo>
                  <a:cubicBezTo>
                    <a:pt x="73796" y="371"/>
                    <a:pt x="47533" y="5364"/>
                    <a:pt x="27373" y="25339"/>
                  </a:cubicBezTo>
                  <a:cubicBezTo>
                    <a:pt x="7029" y="45314"/>
                    <a:pt x="1295" y="72132"/>
                    <a:pt x="740" y="100059"/>
                  </a:cubicBezTo>
                  <a:cubicBezTo>
                    <a:pt x="0" y="127987"/>
                    <a:pt x="3699" y="144078"/>
                    <a:pt x="24229" y="165162"/>
                  </a:cubicBezTo>
                  <a:cubicBezTo>
                    <a:pt x="44574" y="186247"/>
                    <a:pt x="75646" y="205852"/>
                    <a:pt x="103203" y="205112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262627"/>
              </a:solidFill>
              <a:prstDash val="solid"/>
              <a:miter lim="18495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" name="Shape 404"/>
            <p:cNvSpPr/>
            <p:nvPr/>
          </p:nvSpPr>
          <p:spPr>
            <a:xfrm>
              <a:off x="3049375" y="1976650"/>
              <a:ext cx="1498125" cy="1900400"/>
            </a:xfrm>
            <a:custGeom>
              <a:avLst/>
              <a:gdLst/>
              <a:ahLst/>
              <a:cxnLst/>
              <a:rect l="0" t="0" r="0" b="0"/>
              <a:pathLst>
                <a:path w="59925" h="76016" extrusionOk="0">
                  <a:moveTo>
                    <a:pt x="0" y="1"/>
                  </a:moveTo>
                  <a:lnTo>
                    <a:pt x="0" y="11283"/>
                  </a:lnTo>
                  <a:lnTo>
                    <a:pt x="23859" y="11283"/>
                  </a:lnTo>
                  <a:lnTo>
                    <a:pt x="23859" y="76016"/>
                  </a:lnTo>
                  <a:lnTo>
                    <a:pt x="35881" y="76016"/>
                  </a:lnTo>
                  <a:lnTo>
                    <a:pt x="35881" y="11283"/>
                  </a:lnTo>
                  <a:lnTo>
                    <a:pt x="59925" y="11283"/>
                  </a:lnTo>
                  <a:lnTo>
                    <a:pt x="59925" y="1"/>
                  </a:lnTo>
                  <a:close/>
                </a:path>
              </a:pathLst>
            </a:custGeom>
            <a:solidFill>
              <a:srgbClr val="2626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05" name="Shape 405"/>
          <p:cNvSpPr txBox="1"/>
          <p:nvPr/>
        </p:nvSpPr>
        <p:spPr>
          <a:xfrm>
            <a:off x="483275" y="363350"/>
            <a:ext cx="6714300" cy="97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b="1" dirty="0">
                <a:latin typeface="Karla"/>
                <a:ea typeface="Karla"/>
                <a:cs typeface="Karla"/>
                <a:sym typeface="Karla"/>
              </a:rPr>
              <a:t>#8: Mob Programming</a:t>
            </a:r>
            <a:endParaRPr sz="3000" b="1" dirty="0">
              <a:latin typeface="Karla"/>
              <a:ea typeface="Karla"/>
              <a:cs typeface="Karla"/>
              <a:sym typeface="Karla"/>
            </a:endParaRP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b="1" dirty="0">
                <a:latin typeface="Karla"/>
                <a:ea typeface="Karla"/>
                <a:cs typeface="Karla"/>
                <a:sym typeface="Karla"/>
              </a:rPr>
              <a:t>	</a:t>
            </a:r>
            <a:r>
              <a:rPr lang="en" b="1" dirty="0">
                <a:latin typeface="Karla"/>
                <a:ea typeface="Karla"/>
                <a:cs typeface="Karla"/>
                <a:sym typeface="Karla"/>
              </a:rPr>
              <a:t>(and Mob </a:t>
            </a:r>
            <a:r>
              <a:rPr lang="en" b="1" dirty="0" err="1">
                <a:latin typeface="Karla"/>
                <a:ea typeface="Karla"/>
                <a:cs typeface="Karla"/>
                <a:sym typeface="Karla"/>
              </a:rPr>
              <a:t>Dashboarding</a:t>
            </a:r>
            <a:r>
              <a:rPr lang="en" b="1" dirty="0">
                <a:latin typeface="Karla"/>
                <a:ea typeface="Karla"/>
                <a:cs typeface="Karla"/>
                <a:sym typeface="Karla"/>
              </a:rPr>
              <a:t>)</a:t>
            </a:r>
            <a:endParaRPr b="1" dirty="0">
              <a:latin typeface="Karla"/>
              <a:ea typeface="Karla"/>
              <a:cs typeface="Karla"/>
              <a:sym typeface="Karla"/>
            </a:endParaRPr>
          </a:p>
        </p:txBody>
      </p:sp>
      <p:pic>
        <p:nvPicPr>
          <p:cNvPr id="406" name="Shape 40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54700" y="0"/>
            <a:ext cx="4633625" cy="3103575"/>
          </a:xfrm>
          <a:prstGeom prst="rect">
            <a:avLst/>
          </a:prstGeom>
          <a:noFill/>
          <a:ln>
            <a:noFill/>
          </a:ln>
        </p:spPr>
      </p:pic>
      <p:sp>
        <p:nvSpPr>
          <p:cNvPr id="407" name="Shape 407"/>
          <p:cNvSpPr txBox="1"/>
          <p:nvPr/>
        </p:nvSpPr>
        <p:spPr>
          <a:xfrm>
            <a:off x="565600" y="1741600"/>
            <a:ext cx="3955600" cy="206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Font typeface="Karla"/>
              <a:buChar char="●"/>
            </a:pPr>
            <a:r>
              <a:rPr lang="en" dirty="0">
                <a:latin typeface="Karla"/>
                <a:ea typeface="Karla"/>
                <a:cs typeface="Karla"/>
                <a:sym typeface="Karla"/>
              </a:rPr>
              <a:t>Same project, same space, same laptop.</a:t>
            </a:r>
            <a:endParaRPr dirty="0">
              <a:latin typeface="Karla"/>
              <a:ea typeface="Karla"/>
              <a:cs typeface="Karla"/>
              <a:sym typeface="Karla"/>
            </a:endParaRPr>
          </a:p>
          <a:p>
            <a:pPr marL="457200" lvl="0" indent="-317500" rtl="0">
              <a:spcBef>
                <a:spcPts val="1000"/>
              </a:spcBef>
              <a:spcAft>
                <a:spcPts val="0"/>
              </a:spcAft>
              <a:buSzPts val="1400"/>
              <a:buFont typeface="Karla"/>
              <a:buChar char="●"/>
            </a:pPr>
            <a:r>
              <a:rPr lang="en" dirty="0">
                <a:latin typeface="Karla"/>
                <a:ea typeface="Karla"/>
                <a:cs typeface="Karla"/>
                <a:sym typeface="Karla"/>
              </a:rPr>
              <a:t>Better quality results.</a:t>
            </a:r>
            <a:endParaRPr dirty="0">
              <a:latin typeface="Karla"/>
              <a:ea typeface="Karla"/>
              <a:cs typeface="Karla"/>
              <a:sym typeface="Karla"/>
            </a:endParaRPr>
          </a:p>
          <a:p>
            <a:pPr marL="457200" lvl="0" indent="-317500" rtl="0">
              <a:spcBef>
                <a:spcPts val="1000"/>
              </a:spcBef>
              <a:spcAft>
                <a:spcPts val="1000"/>
              </a:spcAft>
              <a:buSzPts val="1400"/>
              <a:buFont typeface="Karla"/>
              <a:buChar char="●"/>
            </a:pPr>
            <a:r>
              <a:rPr lang="en" dirty="0">
                <a:latin typeface="Karla"/>
                <a:ea typeface="Karla"/>
                <a:cs typeface="Karla"/>
                <a:sym typeface="Karla"/>
              </a:rPr>
              <a:t>Knowledge sharing environment.</a:t>
            </a:r>
            <a:endParaRPr dirty="0">
              <a:latin typeface="Karla"/>
              <a:ea typeface="Karla"/>
              <a:cs typeface="Karla"/>
              <a:sym typeface="Karl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2" name="Shape 412"/>
          <p:cNvPicPr preferRelativeResize="0"/>
          <p:nvPr/>
        </p:nvPicPr>
        <p:blipFill rotWithShape="1">
          <a:blip r:embed="rId3">
            <a:alphaModFix/>
          </a:blip>
          <a:srcRect t="7813" b="7813"/>
          <a:stretch/>
        </p:blipFill>
        <p:spPr>
          <a:xfrm>
            <a:off x="0" y="624650"/>
            <a:ext cx="9144002" cy="5143502"/>
          </a:xfrm>
          <a:prstGeom prst="rect">
            <a:avLst/>
          </a:prstGeom>
          <a:noFill/>
          <a:ln>
            <a:noFill/>
          </a:ln>
        </p:spPr>
      </p:pic>
      <p:sp>
        <p:nvSpPr>
          <p:cNvPr id="413" name="Shape 413"/>
          <p:cNvSpPr txBox="1"/>
          <p:nvPr/>
        </p:nvSpPr>
        <p:spPr>
          <a:xfrm>
            <a:off x="3237000" y="146200"/>
            <a:ext cx="2670000" cy="117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b="1">
                <a:solidFill>
                  <a:srgbClr val="F1ECE3"/>
                </a:solidFill>
                <a:latin typeface="Karla"/>
                <a:ea typeface="Karla"/>
                <a:cs typeface="Karla"/>
                <a:sym typeface="Karla"/>
              </a:rPr>
              <a:t>Quick recap.</a:t>
            </a:r>
            <a:endParaRPr>
              <a:solidFill>
                <a:srgbClr val="F1ECE3"/>
              </a:solidFill>
            </a:endParaRPr>
          </a:p>
        </p:txBody>
      </p:sp>
      <p:grpSp>
        <p:nvGrpSpPr>
          <p:cNvPr id="414" name="Shape 414"/>
          <p:cNvGrpSpPr/>
          <p:nvPr/>
        </p:nvGrpSpPr>
        <p:grpSpPr>
          <a:xfrm>
            <a:off x="8491662" y="4516505"/>
            <a:ext cx="399013" cy="412733"/>
            <a:chOff x="1241475" y="261225"/>
            <a:chExt cx="4975225" cy="5146300"/>
          </a:xfrm>
        </p:grpSpPr>
        <p:sp>
          <p:nvSpPr>
            <p:cNvPr id="415" name="Shape 415"/>
            <p:cNvSpPr/>
            <p:nvPr/>
          </p:nvSpPr>
          <p:spPr>
            <a:xfrm>
              <a:off x="1241475" y="261225"/>
              <a:ext cx="4975225" cy="5146300"/>
            </a:xfrm>
            <a:custGeom>
              <a:avLst/>
              <a:gdLst/>
              <a:ahLst/>
              <a:cxnLst/>
              <a:rect l="0" t="0" r="0" b="0"/>
              <a:pathLst>
                <a:path w="199009" h="205852" fill="none" extrusionOk="0">
                  <a:moveTo>
                    <a:pt x="103203" y="205112"/>
                  </a:moveTo>
                  <a:cubicBezTo>
                    <a:pt x="130946" y="204372"/>
                    <a:pt x="143708" y="183103"/>
                    <a:pt x="162758" y="161463"/>
                  </a:cubicBezTo>
                  <a:cubicBezTo>
                    <a:pt x="181623" y="139639"/>
                    <a:pt x="196974" y="123548"/>
                    <a:pt x="198083" y="96176"/>
                  </a:cubicBezTo>
                  <a:cubicBezTo>
                    <a:pt x="199008" y="68803"/>
                    <a:pt x="187171" y="43834"/>
                    <a:pt x="167936" y="24599"/>
                  </a:cubicBezTo>
                  <a:cubicBezTo>
                    <a:pt x="148701" y="5364"/>
                    <a:pt x="130021" y="1"/>
                    <a:pt x="101909" y="186"/>
                  </a:cubicBezTo>
                  <a:cubicBezTo>
                    <a:pt x="73796" y="371"/>
                    <a:pt x="47533" y="5364"/>
                    <a:pt x="27373" y="25339"/>
                  </a:cubicBezTo>
                  <a:cubicBezTo>
                    <a:pt x="7029" y="45314"/>
                    <a:pt x="1295" y="72132"/>
                    <a:pt x="740" y="100059"/>
                  </a:cubicBezTo>
                  <a:cubicBezTo>
                    <a:pt x="0" y="127987"/>
                    <a:pt x="3699" y="144078"/>
                    <a:pt x="24229" y="165162"/>
                  </a:cubicBezTo>
                  <a:cubicBezTo>
                    <a:pt x="44574" y="186247"/>
                    <a:pt x="75646" y="205852"/>
                    <a:pt x="103203" y="205112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miter lim="18495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" name="Shape 416"/>
            <p:cNvSpPr/>
            <p:nvPr/>
          </p:nvSpPr>
          <p:spPr>
            <a:xfrm>
              <a:off x="3049375" y="1976650"/>
              <a:ext cx="1498125" cy="1900400"/>
            </a:xfrm>
            <a:custGeom>
              <a:avLst/>
              <a:gdLst/>
              <a:ahLst/>
              <a:cxnLst/>
              <a:rect l="0" t="0" r="0" b="0"/>
              <a:pathLst>
                <a:path w="59925" h="76016" extrusionOk="0">
                  <a:moveTo>
                    <a:pt x="0" y="1"/>
                  </a:moveTo>
                  <a:lnTo>
                    <a:pt x="0" y="11283"/>
                  </a:lnTo>
                  <a:lnTo>
                    <a:pt x="23859" y="11283"/>
                  </a:lnTo>
                  <a:lnTo>
                    <a:pt x="23859" y="76016"/>
                  </a:lnTo>
                  <a:lnTo>
                    <a:pt x="35881" y="76016"/>
                  </a:lnTo>
                  <a:lnTo>
                    <a:pt x="35881" y="11283"/>
                  </a:lnTo>
                  <a:lnTo>
                    <a:pt x="59925" y="11283"/>
                  </a:lnTo>
                  <a:lnTo>
                    <a:pt x="5992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62626"/>
        </a:solidFill>
        <a:effectLst/>
      </p:bgPr>
    </p:bg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" name="Shape 88"/>
          <p:cNvPicPr preferRelativeResize="0"/>
          <p:nvPr/>
        </p:nvPicPr>
        <p:blipFill rotWithShape="1">
          <a:blip r:embed="rId3">
            <a:alphaModFix/>
          </a:blip>
          <a:srcRect r="1263"/>
          <a:stretch/>
        </p:blipFill>
        <p:spPr>
          <a:xfrm>
            <a:off x="0" y="2346575"/>
            <a:ext cx="4313900" cy="2796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89" name="Shape 8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49125" y="390601"/>
            <a:ext cx="2845575" cy="16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90" name="Shape 90"/>
          <p:cNvSpPr txBox="1"/>
          <p:nvPr/>
        </p:nvSpPr>
        <p:spPr>
          <a:xfrm>
            <a:off x="4859050" y="354250"/>
            <a:ext cx="4017600" cy="173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rtl="0">
              <a:spcBef>
                <a:spcPts val="0"/>
              </a:spcBef>
              <a:spcAft>
                <a:spcPts val="0"/>
              </a:spcAft>
              <a:buClr>
                <a:srgbClr val="FCFAF8"/>
              </a:buClr>
              <a:buSzPts val="1800"/>
              <a:buFont typeface="Karla"/>
              <a:buChar char="●"/>
            </a:pPr>
            <a:r>
              <a:rPr lang="en" sz="1800">
                <a:solidFill>
                  <a:srgbClr val="FCFAF8"/>
                </a:solidFill>
                <a:latin typeface="Karla"/>
                <a:ea typeface="Karla"/>
                <a:cs typeface="Karla"/>
                <a:sym typeface="Karla"/>
              </a:rPr>
              <a:t>Barcelona based startup</a:t>
            </a:r>
            <a:endParaRPr sz="1800">
              <a:solidFill>
                <a:srgbClr val="FCFAF8"/>
              </a:solidFill>
              <a:latin typeface="Karla"/>
              <a:ea typeface="Karla"/>
              <a:cs typeface="Karla"/>
              <a:sym typeface="Karla"/>
            </a:endParaRPr>
          </a:p>
          <a:p>
            <a:pPr marL="457200" lvl="0" indent="-342900" rtl="0">
              <a:spcBef>
                <a:spcPts val="1000"/>
              </a:spcBef>
              <a:spcAft>
                <a:spcPts val="0"/>
              </a:spcAft>
              <a:buClr>
                <a:srgbClr val="FCFAF8"/>
              </a:buClr>
              <a:buSzPts val="1800"/>
              <a:buFont typeface="Karla"/>
              <a:buChar char="●"/>
            </a:pPr>
            <a:r>
              <a:rPr lang="en" sz="1800">
                <a:solidFill>
                  <a:srgbClr val="FCFAF8"/>
                </a:solidFill>
                <a:latin typeface="Karla"/>
                <a:ea typeface="Karla"/>
                <a:cs typeface="Karla"/>
                <a:sym typeface="Karla"/>
              </a:rPr>
              <a:t>Online data collection tool</a:t>
            </a:r>
            <a:endParaRPr sz="1800">
              <a:solidFill>
                <a:srgbClr val="FCFAF8"/>
              </a:solidFill>
              <a:latin typeface="Karla"/>
              <a:ea typeface="Karla"/>
              <a:cs typeface="Karla"/>
              <a:sym typeface="Karla"/>
            </a:endParaRPr>
          </a:p>
          <a:p>
            <a:pPr marL="457200" lvl="0" indent="-342900" rtl="0">
              <a:spcBef>
                <a:spcPts val="1000"/>
              </a:spcBef>
              <a:spcAft>
                <a:spcPts val="1000"/>
              </a:spcAft>
              <a:buClr>
                <a:srgbClr val="FCFAF8"/>
              </a:buClr>
              <a:buSzPts val="1800"/>
              <a:buFont typeface="Karla"/>
              <a:buChar char="●"/>
            </a:pPr>
            <a:r>
              <a:rPr lang="en" sz="1800">
                <a:solidFill>
                  <a:srgbClr val="FCFAF8"/>
                </a:solidFill>
                <a:latin typeface="Karla"/>
                <a:ea typeface="Karla"/>
                <a:cs typeface="Karla"/>
                <a:sym typeface="Karla"/>
              </a:rPr>
              <a:t>Making forms more human</a:t>
            </a:r>
            <a:endParaRPr sz="1800">
              <a:solidFill>
                <a:srgbClr val="FCFAF8"/>
              </a:solidFill>
              <a:latin typeface="Karla"/>
              <a:ea typeface="Karla"/>
              <a:cs typeface="Karla"/>
              <a:sym typeface="Karla"/>
            </a:endParaRPr>
          </a:p>
        </p:txBody>
      </p:sp>
      <p:pic>
        <p:nvPicPr>
          <p:cNvPr id="91" name="Shape 9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2084950"/>
            <a:ext cx="8481575" cy="3044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62626"/>
        </a:solidFill>
        <a:effectLst/>
      </p:bgPr>
    </p:bg>
    <p:spTree>
      <p:nvGrpSpPr>
        <p:cNvPr id="1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Shape 421"/>
          <p:cNvSpPr txBox="1"/>
          <p:nvPr/>
        </p:nvSpPr>
        <p:spPr>
          <a:xfrm>
            <a:off x="850725" y="1079275"/>
            <a:ext cx="7336200" cy="224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rgbClr val="F1ECE2"/>
                </a:solidFill>
                <a:latin typeface="Karla"/>
                <a:ea typeface="Karla"/>
                <a:cs typeface="Karla"/>
                <a:sym typeface="Karla"/>
              </a:rPr>
              <a:t>Thanks</a:t>
            </a:r>
            <a:endParaRPr sz="3600">
              <a:solidFill>
                <a:srgbClr val="F1ECE2"/>
              </a:solidFill>
              <a:latin typeface="Karla"/>
              <a:ea typeface="Karla"/>
              <a:cs typeface="Karla"/>
              <a:sym typeface="Karla"/>
            </a:endParaRPr>
          </a:p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1ECE2"/>
                </a:solidFill>
                <a:latin typeface="Karla"/>
                <a:ea typeface="Karla"/>
                <a:cs typeface="Karla"/>
                <a:sym typeface="Karla"/>
              </a:rPr>
              <a:t>viola@typeform.com</a:t>
            </a:r>
            <a:endParaRPr sz="1800">
              <a:solidFill>
                <a:srgbClr val="F1ECE2"/>
              </a:solidFill>
              <a:latin typeface="Karla"/>
              <a:ea typeface="Karla"/>
              <a:cs typeface="Karla"/>
              <a:sym typeface="Karla"/>
            </a:endParaRPr>
          </a:p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1ECE2"/>
                </a:solidFill>
                <a:latin typeface="Karla"/>
                <a:ea typeface="Karla"/>
                <a:cs typeface="Karla"/>
                <a:sym typeface="Karla"/>
              </a:rPr>
              <a:t>david.martin@typeform.com</a:t>
            </a:r>
            <a:endParaRPr sz="1800">
              <a:solidFill>
                <a:srgbClr val="F1ECE2"/>
              </a:solidFill>
              <a:latin typeface="Karla"/>
              <a:ea typeface="Karla"/>
              <a:cs typeface="Karla"/>
              <a:sym typeface="Karla"/>
            </a:endParaRPr>
          </a:p>
        </p:txBody>
      </p:sp>
      <p:grpSp>
        <p:nvGrpSpPr>
          <p:cNvPr id="422" name="Shape 422"/>
          <p:cNvGrpSpPr/>
          <p:nvPr/>
        </p:nvGrpSpPr>
        <p:grpSpPr>
          <a:xfrm>
            <a:off x="3804203" y="3440377"/>
            <a:ext cx="1429236" cy="845470"/>
            <a:chOff x="1566125" y="1540275"/>
            <a:chExt cx="4440000" cy="2626500"/>
          </a:xfrm>
        </p:grpSpPr>
        <p:sp>
          <p:nvSpPr>
            <p:cNvPr id="423" name="Shape 423"/>
            <p:cNvSpPr/>
            <p:nvPr/>
          </p:nvSpPr>
          <p:spPr>
            <a:xfrm>
              <a:off x="1566125" y="1540275"/>
              <a:ext cx="2543475" cy="2626500"/>
            </a:xfrm>
            <a:custGeom>
              <a:avLst/>
              <a:gdLst/>
              <a:ahLst/>
              <a:cxnLst/>
              <a:rect l="0" t="0" r="0" b="0"/>
              <a:pathLst>
                <a:path w="101739" h="105060" fill="none" extrusionOk="0">
                  <a:moveTo>
                    <a:pt x="51029" y="104923"/>
                  </a:moveTo>
                  <a:cubicBezTo>
                    <a:pt x="65491" y="105059"/>
                    <a:pt x="74633" y="97919"/>
                    <a:pt x="84729" y="87640"/>
                  </a:cubicBezTo>
                  <a:cubicBezTo>
                    <a:pt x="94826" y="77407"/>
                    <a:pt x="101739" y="68220"/>
                    <a:pt x="101512" y="53621"/>
                  </a:cubicBezTo>
                  <a:cubicBezTo>
                    <a:pt x="101284" y="38977"/>
                    <a:pt x="94235" y="25242"/>
                    <a:pt x="83592" y="14600"/>
                  </a:cubicBezTo>
                  <a:cubicBezTo>
                    <a:pt x="72996" y="3912"/>
                    <a:pt x="62308" y="1"/>
                    <a:pt x="48391" y="319"/>
                  </a:cubicBezTo>
                  <a:cubicBezTo>
                    <a:pt x="34474" y="683"/>
                    <a:pt x="23559" y="5640"/>
                    <a:pt x="13963" y="16373"/>
                  </a:cubicBezTo>
                  <a:cubicBezTo>
                    <a:pt x="4367" y="27061"/>
                    <a:pt x="683" y="39795"/>
                    <a:pt x="364" y="53940"/>
                  </a:cubicBezTo>
                  <a:cubicBezTo>
                    <a:pt x="0" y="68084"/>
                    <a:pt x="2184" y="76816"/>
                    <a:pt x="12326" y="87049"/>
                  </a:cubicBezTo>
                  <a:cubicBezTo>
                    <a:pt x="22468" y="97236"/>
                    <a:pt x="36521" y="104786"/>
                    <a:pt x="51029" y="104923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miter lim="4547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Shape 424"/>
            <p:cNvSpPr/>
            <p:nvPr/>
          </p:nvSpPr>
          <p:spPr>
            <a:xfrm>
              <a:off x="2778175" y="2573800"/>
              <a:ext cx="403650" cy="510550"/>
            </a:xfrm>
            <a:custGeom>
              <a:avLst/>
              <a:gdLst/>
              <a:ahLst/>
              <a:cxnLst/>
              <a:rect l="0" t="0" r="0" b="0"/>
              <a:pathLst>
                <a:path w="16146" h="20422" extrusionOk="0">
                  <a:moveTo>
                    <a:pt x="0" y="1"/>
                  </a:moveTo>
                  <a:lnTo>
                    <a:pt x="0" y="3048"/>
                  </a:lnTo>
                  <a:lnTo>
                    <a:pt x="6458" y="3048"/>
                  </a:lnTo>
                  <a:lnTo>
                    <a:pt x="6458" y="20421"/>
                  </a:lnTo>
                  <a:lnTo>
                    <a:pt x="9687" y="20421"/>
                  </a:lnTo>
                  <a:lnTo>
                    <a:pt x="9687" y="3048"/>
                  </a:lnTo>
                  <a:lnTo>
                    <a:pt x="16145" y="3048"/>
                  </a:lnTo>
                  <a:lnTo>
                    <a:pt x="1614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Shape 425"/>
            <p:cNvSpPr/>
            <p:nvPr/>
          </p:nvSpPr>
          <p:spPr>
            <a:xfrm>
              <a:off x="3194300" y="2717075"/>
              <a:ext cx="419575" cy="515075"/>
            </a:xfrm>
            <a:custGeom>
              <a:avLst/>
              <a:gdLst/>
              <a:ahLst/>
              <a:cxnLst/>
              <a:rect l="0" t="0" r="0" b="0"/>
              <a:pathLst>
                <a:path w="16783" h="20603" extrusionOk="0">
                  <a:moveTo>
                    <a:pt x="1" y="0"/>
                  </a:moveTo>
                  <a:lnTo>
                    <a:pt x="6413" y="14645"/>
                  </a:lnTo>
                  <a:lnTo>
                    <a:pt x="3594" y="20603"/>
                  </a:lnTo>
                  <a:lnTo>
                    <a:pt x="7141" y="20603"/>
                  </a:lnTo>
                  <a:lnTo>
                    <a:pt x="16783" y="0"/>
                  </a:lnTo>
                  <a:lnTo>
                    <a:pt x="13235" y="0"/>
                  </a:lnTo>
                  <a:lnTo>
                    <a:pt x="8233" y="10779"/>
                  </a:lnTo>
                  <a:lnTo>
                    <a:pt x="350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Shape 426"/>
            <p:cNvSpPr/>
            <p:nvPr/>
          </p:nvSpPr>
          <p:spPr>
            <a:xfrm>
              <a:off x="3684350" y="2711375"/>
              <a:ext cx="341125" cy="520775"/>
            </a:xfrm>
            <a:custGeom>
              <a:avLst/>
              <a:gdLst/>
              <a:ahLst/>
              <a:cxnLst/>
              <a:rect l="0" t="0" r="0" b="0"/>
              <a:pathLst>
                <a:path w="13645" h="20831" extrusionOk="0">
                  <a:moveTo>
                    <a:pt x="6641" y="2684"/>
                  </a:moveTo>
                  <a:cubicBezTo>
                    <a:pt x="7778" y="2684"/>
                    <a:pt x="8687" y="3093"/>
                    <a:pt x="9369" y="4003"/>
                  </a:cubicBezTo>
                  <a:cubicBezTo>
                    <a:pt x="10097" y="4867"/>
                    <a:pt x="10415" y="6095"/>
                    <a:pt x="10415" y="7550"/>
                  </a:cubicBezTo>
                  <a:cubicBezTo>
                    <a:pt x="10415" y="9051"/>
                    <a:pt x="10097" y="10234"/>
                    <a:pt x="9369" y="11143"/>
                  </a:cubicBezTo>
                  <a:cubicBezTo>
                    <a:pt x="8687" y="12008"/>
                    <a:pt x="7778" y="12462"/>
                    <a:pt x="6641" y="12462"/>
                  </a:cubicBezTo>
                  <a:cubicBezTo>
                    <a:pt x="5549" y="12462"/>
                    <a:pt x="4639" y="12008"/>
                    <a:pt x="3912" y="11143"/>
                  </a:cubicBezTo>
                  <a:cubicBezTo>
                    <a:pt x="3230" y="10234"/>
                    <a:pt x="2866" y="9051"/>
                    <a:pt x="2866" y="7550"/>
                  </a:cubicBezTo>
                  <a:cubicBezTo>
                    <a:pt x="2866" y="6095"/>
                    <a:pt x="3230" y="4867"/>
                    <a:pt x="3912" y="4003"/>
                  </a:cubicBezTo>
                  <a:cubicBezTo>
                    <a:pt x="4639" y="3093"/>
                    <a:pt x="5549" y="2684"/>
                    <a:pt x="6641" y="2684"/>
                  </a:cubicBezTo>
                  <a:close/>
                  <a:moveTo>
                    <a:pt x="7050" y="1"/>
                  </a:moveTo>
                  <a:cubicBezTo>
                    <a:pt x="5276" y="1"/>
                    <a:pt x="3593" y="956"/>
                    <a:pt x="3048" y="1911"/>
                  </a:cubicBezTo>
                  <a:lnTo>
                    <a:pt x="3048" y="228"/>
                  </a:lnTo>
                  <a:lnTo>
                    <a:pt x="0" y="228"/>
                  </a:lnTo>
                  <a:lnTo>
                    <a:pt x="0" y="20831"/>
                  </a:lnTo>
                  <a:lnTo>
                    <a:pt x="3048" y="20831"/>
                  </a:lnTo>
                  <a:lnTo>
                    <a:pt x="3048" y="13281"/>
                  </a:lnTo>
                  <a:cubicBezTo>
                    <a:pt x="3775" y="14327"/>
                    <a:pt x="5276" y="15146"/>
                    <a:pt x="7004" y="15146"/>
                  </a:cubicBezTo>
                  <a:cubicBezTo>
                    <a:pt x="11325" y="15146"/>
                    <a:pt x="13644" y="12235"/>
                    <a:pt x="13644" y="7550"/>
                  </a:cubicBezTo>
                  <a:cubicBezTo>
                    <a:pt x="13644" y="2775"/>
                    <a:pt x="11370" y="1"/>
                    <a:pt x="705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" name="Shape 427"/>
            <p:cNvSpPr/>
            <p:nvPr/>
          </p:nvSpPr>
          <p:spPr>
            <a:xfrm>
              <a:off x="4091400" y="2711375"/>
              <a:ext cx="342250" cy="378650"/>
            </a:xfrm>
            <a:custGeom>
              <a:avLst/>
              <a:gdLst/>
              <a:ahLst/>
              <a:cxnLst/>
              <a:rect l="0" t="0" r="0" b="0"/>
              <a:pathLst>
                <a:path w="13690" h="15146" extrusionOk="0">
                  <a:moveTo>
                    <a:pt x="6913" y="2684"/>
                  </a:moveTo>
                  <a:cubicBezTo>
                    <a:pt x="8960" y="2684"/>
                    <a:pt x="10188" y="4049"/>
                    <a:pt x="10461" y="5868"/>
                  </a:cubicBezTo>
                  <a:lnTo>
                    <a:pt x="3275" y="5868"/>
                  </a:lnTo>
                  <a:cubicBezTo>
                    <a:pt x="3639" y="4003"/>
                    <a:pt x="4912" y="2684"/>
                    <a:pt x="6913" y="2684"/>
                  </a:cubicBezTo>
                  <a:close/>
                  <a:moveTo>
                    <a:pt x="6913" y="1"/>
                  </a:moveTo>
                  <a:cubicBezTo>
                    <a:pt x="2047" y="1"/>
                    <a:pt x="0" y="4049"/>
                    <a:pt x="0" y="7550"/>
                  </a:cubicBezTo>
                  <a:cubicBezTo>
                    <a:pt x="0" y="11052"/>
                    <a:pt x="2047" y="15146"/>
                    <a:pt x="6913" y="15146"/>
                  </a:cubicBezTo>
                  <a:cubicBezTo>
                    <a:pt x="10142" y="15146"/>
                    <a:pt x="11871" y="13872"/>
                    <a:pt x="13371" y="11007"/>
                  </a:cubicBezTo>
                  <a:lnTo>
                    <a:pt x="10779" y="10006"/>
                  </a:lnTo>
                  <a:cubicBezTo>
                    <a:pt x="10006" y="11507"/>
                    <a:pt x="8550" y="12462"/>
                    <a:pt x="6913" y="12462"/>
                  </a:cubicBezTo>
                  <a:cubicBezTo>
                    <a:pt x="4594" y="12462"/>
                    <a:pt x="3229" y="10734"/>
                    <a:pt x="3229" y="8415"/>
                  </a:cubicBezTo>
                  <a:lnTo>
                    <a:pt x="13690" y="8415"/>
                  </a:lnTo>
                  <a:lnTo>
                    <a:pt x="13690" y="7096"/>
                  </a:lnTo>
                  <a:cubicBezTo>
                    <a:pt x="13690" y="3821"/>
                    <a:pt x="11598" y="1"/>
                    <a:pt x="691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Shape 428"/>
            <p:cNvSpPr/>
            <p:nvPr/>
          </p:nvSpPr>
          <p:spPr>
            <a:xfrm>
              <a:off x="4496175" y="2568125"/>
              <a:ext cx="231950" cy="516225"/>
            </a:xfrm>
            <a:custGeom>
              <a:avLst/>
              <a:gdLst/>
              <a:ahLst/>
              <a:cxnLst/>
              <a:rect l="0" t="0" r="0" b="0"/>
              <a:pathLst>
                <a:path w="9278" h="20649" extrusionOk="0">
                  <a:moveTo>
                    <a:pt x="6822" y="0"/>
                  </a:moveTo>
                  <a:cubicBezTo>
                    <a:pt x="3775" y="0"/>
                    <a:pt x="1865" y="1729"/>
                    <a:pt x="1865" y="5185"/>
                  </a:cubicBezTo>
                  <a:lnTo>
                    <a:pt x="1865" y="5958"/>
                  </a:lnTo>
                  <a:lnTo>
                    <a:pt x="0" y="5958"/>
                  </a:lnTo>
                  <a:lnTo>
                    <a:pt x="0" y="8642"/>
                  </a:lnTo>
                  <a:lnTo>
                    <a:pt x="1865" y="8642"/>
                  </a:lnTo>
                  <a:lnTo>
                    <a:pt x="1865" y="20648"/>
                  </a:lnTo>
                  <a:lnTo>
                    <a:pt x="4912" y="20648"/>
                  </a:lnTo>
                  <a:lnTo>
                    <a:pt x="4912" y="8642"/>
                  </a:lnTo>
                  <a:lnTo>
                    <a:pt x="8186" y="8642"/>
                  </a:lnTo>
                  <a:lnTo>
                    <a:pt x="8186" y="5958"/>
                  </a:lnTo>
                  <a:lnTo>
                    <a:pt x="4912" y="5958"/>
                  </a:lnTo>
                  <a:lnTo>
                    <a:pt x="4912" y="5003"/>
                  </a:lnTo>
                  <a:cubicBezTo>
                    <a:pt x="4912" y="3457"/>
                    <a:pt x="5594" y="2684"/>
                    <a:pt x="6913" y="2684"/>
                  </a:cubicBezTo>
                  <a:cubicBezTo>
                    <a:pt x="7550" y="2684"/>
                    <a:pt x="8096" y="2820"/>
                    <a:pt x="8641" y="3093"/>
                  </a:cubicBezTo>
                  <a:lnTo>
                    <a:pt x="9278" y="546"/>
                  </a:lnTo>
                  <a:cubicBezTo>
                    <a:pt x="8596" y="182"/>
                    <a:pt x="7777" y="0"/>
                    <a:pt x="682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" name="Shape 429"/>
            <p:cNvSpPr/>
            <p:nvPr/>
          </p:nvSpPr>
          <p:spPr>
            <a:xfrm>
              <a:off x="4750850" y="2711375"/>
              <a:ext cx="362725" cy="378650"/>
            </a:xfrm>
            <a:custGeom>
              <a:avLst/>
              <a:gdLst/>
              <a:ahLst/>
              <a:cxnLst/>
              <a:rect l="0" t="0" r="0" b="0"/>
              <a:pathLst>
                <a:path w="14509" h="15146" extrusionOk="0">
                  <a:moveTo>
                    <a:pt x="7277" y="2684"/>
                  </a:moveTo>
                  <a:cubicBezTo>
                    <a:pt x="8505" y="2684"/>
                    <a:pt x="9506" y="3184"/>
                    <a:pt x="10234" y="4140"/>
                  </a:cubicBezTo>
                  <a:cubicBezTo>
                    <a:pt x="10961" y="5095"/>
                    <a:pt x="11280" y="6232"/>
                    <a:pt x="11280" y="7550"/>
                  </a:cubicBezTo>
                  <a:cubicBezTo>
                    <a:pt x="11280" y="8915"/>
                    <a:pt x="10961" y="10052"/>
                    <a:pt x="10234" y="11052"/>
                  </a:cubicBezTo>
                  <a:cubicBezTo>
                    <a:pt x="9506" y="12008"/>
                    <a:pt x="8505" y="12462"/>
                    <a:pt x="7277" y="12462"/>
                  </a:cubicBezTo>
                  <a:cubicBezTo>
                    <a:pt x="6004" y="12462"/>
                    <a:pt x="5003" y="12008"/>
                    <a:pt x="4276" y="11052"/>
                  </a:cubicBezTo>
                  <a:cubicBezTo>
                    <a:pt x="3594" y="10052"/>
                    <a:pt x="3230" y="8915"/>
                    <a:pt x="3230" y="7550"/>
                  </a:cubicBezTo>
                  <a:cubicBezTo>
                    <a:pt x="3230" y="6232"/>
                    <a:pt x="3594" y="5095"/>
                    <a:pt x="4276" y="4140"/>
                  </a:cubicBezTo>
                  <a:cubicBezTo>
                    <a:pt x="5003" y="3184"/>
                    <a:pt x="6004" y="2684"/>
                    <a:pt x="7277" y="2684"/>
                  </a:cubicBezTo>
                  <a:close/>
                  <a:moveTo>
                    <a:pt x="7277" y="1"/>
                  </a:moveTo>
                  <a:cubicBezTo>
                    <a:pt x="5049" y="1"/>
                    <a:pt x="3275" y="729"/>
                    <a:pt x="1956" y="2184"/>
                  </a:cubicBezTo>
                  <a:cubicBezTo>
                    <a:pt x="637" y="3639"/>
                    <a:pt x="1" y="5458"/>
                    <a:pt x="1" y="7550"/>
                  </a:cubicBezTo>
                  <a:cubicBezTo>
                    <a:pt x="1" y="9688"/>
                    <a:pt x="637" y="11507"/>
                    <a:pt x="1956" y="12963"/>
                  </a:cubicBezTo>
                  <a:cubicBezTo>
                    <a:pt x="3275" y="14418"/>
                    <a:pt x="5049" y="15146"/>
                    <a:pt x="7277" y="15146"/>
                  </a:cubicBezTo>
                  <a:cubicBezTo>
                    <a:pt x="9460" y="15146"/>
                    <a:pt x="11234" y="14418"/>
                    <a:pt x="12553" y="12963"/>
                  </a:cubicBezTo>
                  <a:cubicBezTo>
                    <a:pt x="13826" y="11507"/>
                    <a:pt x="14509" y="9688"/>
                    <a:pt x="14509" y="7550"/>
                  </a:cubicBezTo>
                  <a:cubicBezTo>
                    <a:pt x="14509" y="5458"/>
                    <a:pt x="13826" y="3639"/>
                    <a:pt x="12553" y="2184"/>
                  </a:cubicBezTo>
                  <a:cubicBezTo>
                    <a:pt x="11234" y="729"/>
                    <a:pt x="9460" y="1"/>
                    <a:pt x="727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" name="Shape 430"/>
            <p:cNvSpPr/>
            <p:nvPr/>
          </p:nvSpPr>
          <p:spPr>
            <a:xfrm>
              <a:off x="5186325" y="2711375"/>
              <a:ext cx="231975" cy="372975"/>
            </a:xfrm>
            <a:custGeom>
              <a:avLst/>
              <a:gdLst/>
              <a:ahLst/>
              <a:cxnLst/>
              <a:rect l="0" t="0" r="0" b="0"/>
              <a:pathLst>
                <a:path w="9279" h="14919" extrusionOk="0">
                  <a:moveTo>
                    <a:pt x="7414" y="1"/>
                  </a:moveTo>
                  <a:cubicBezTo>
                    <a:pt x="5776" y="1"/>
                    <a:pt x="4003" y="956"/>
                    <a:pt x="3048" y="2684"/>
                  </a:cubicBezTo>
                  <a:lnTo>
                    <a:pt x="3048" y="228"/>
                  </a:lnTo>
                  <a:lnTo>
                    <a:pt x="0" y="228"/>
                  </a:lnTo>
                  <a:lnTo>
                    <a:pt x="0" y="14918"/>
                  </a:lnTo>
                  <a:lnTo>
                    <a:pt x="3048" y="14918"/>
                  </a:lnTo>
                  <a:lnTo>
                    <a:pt x="3048" y="9461"/>
                  </a:lnTo>
                  <a:cubicBezTo>
                    <a:pt x="3048" y="7278"/>
                    <a:pt x="3411" y="5595"/>
                    <a:pt x="4230" y="4458"/>
                  </a:cubicBezTo>
                  <a:cubicBezTo>
                    <a:pt x="5003" y="3275"/>
                    <a:pt x="5958" y="2684"/>
                    <a:pt x="7004" y="2684"/>
                  </a:cubicBezTo>
                  <a:cubicBezTo>
                    <a:pt x="7686" y="2684"/>
                    <a:pt x="8278" y="2821"/>
                    <a:pt x="8733" y="3093"/>
                  </a:cubicBezTo>
                  <a:lnTo>
                    <a:pt x="9278" y="319"/>
                  </a:lnTo>
                  <a:cubicBezTo>
                    <a:pt x="8687" y="92"/>
                    <a:pt x="8096" y="1"/>
                    <a:pt x="741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" name="Shape 431"/>
            <p:cNvSpPr/>
            <p:nvPr/>
          </p:nvSpPr>
          <p:spPr>
            <a:xfrm>
              <a:off x="5496725" y="2711375"/>
              <a:ext cx="509400" cy="372975"/>
            </a:xfrm>
            <a:custGeom>
              <a:avLst/>
              <a:gdLst/>
              <a:ahLst/>
              <a:cxnLst/>
              <a:rect l="0" t="0" r="0" b="0"/>
              <a:pathLst>
                <a:path w="20376" h="14919" extrusionOk="0">
                  <a:moveTo>
                    <a:pt x="7505" y="1"/>
                  </a:moveTo>
                  <a:cubicBezTo>
                    <a:pt x="5685" y="1"/>
                    <a:pt x="4230" y="910"/>
                    <a:pt x="3048" y="2730"/>
                  </a:cubicBezTo>
                  <a:lnTo>
                    <a:pt x="3048" y="228"/>
                  </a:lnTo>
                  <a:lnTo>
                    <a:pt x="0" y="228"/>
                  </a:lnTo>
                  <a:lnTo>
                    <a:pt x="0" y="14918"/>
                  </a:lnTo>
                  <a:lnTo>
                    <a:pt x="3048" y="14918"/>
                  </a:lnTo>
                  <a:lnTo>
                    <a:pt x="3048" y="9324"/>
                  </a:lnTo>
                  <a:cubicBezTo>
                    <a:pt x="3048" y="5140"/>
                    <a:pt x="4548" y="2684"/>
                    <a:pt x="6504" y="2684"/>
                  </a:cubicBezTo>
                  <a:cubicBezTo>
                    <a:pt x="7823" y="2684"/>
                    <a:pt x="8642" y="3503"/>
                    <a:pt x="8642" y="5049"/>
                  </a:cubicBezTo>
                  <a:lnTo>
                    <a:pt x="8642" y="14918"/>
                  </a:lnTo>
                  <a:lnTo>
                    <a:pt x="11689" y="14918"/>
                  </a:lnTo>
                  <a:lnTo>
                    <a:pt x="11689" y="9006"/>
                  </a:lnTo>
                  <a:cubicBezTo>
                    <a:pt x="11689" y="5140"/>
                    <a:pt x="13235" y="2684"/>
                    <a:pt x="15145" y="2684"/>
                  </a:cubicBezTo>
                  <a:cubicBezTo>
                    <a:pt x="16464" y="2684"/>
                    <a:pt x="17328" y="3503"/>
                    <a:pt x="17328" y="5049"/>
                  </a:cubicBezTo>
                  <a:lnTo>
                    <a:pt x="17328" y="14918"/>
                  </a:lnTo>
                  <a:lnTo>
                    <a:pt x="20375" y="14918"/>
                  </a:lnTo>
                  <a:lnTo>
                    <a:pt x="20375" y="4412"/>
                  </a:lnTo>
                  <a:cubicBezTo>
                    <a:pt x="20375" y="1729"/>
                    <a:pt x="18829" y="1"/>
                    <a:pt x="16146" y="1"/>
                  </a:cubicBezTo>
                  <a:cubicBezTo>
                    <a:pt x="14236" y="1"/>
                    <a:pt x="12598" y="1092"/>
                    <a:pt x="11552" y="3003"/>
                  </a:cubicBezTo>
                  <a:cubicBezTo>
                    <a:pt x="11097" y="1183"/>
                    <a:pt x="9460" y="1"/>
                    <a:pt x="7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CE3"/>
        </a:solidFill>
        <a:effectLst/>
      </p:bgPr>
    </p:bg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6" name="Shape 96"/>
          <p:cNvGrpSpPr/>
          <p:nvPr/>
        </p:nvGrpSpPr>
        <p:grpSpPr>
          <a:xfrm>
            <a:off x="5203728" y="796114"/>
            <a:ext cx="3616773" cy="3551272"/>
            <a:chOff x="4898053" y="121014"/>
            <a:chExt cx="3616773" cy="3551272"/>
          </a:xfrm>
        </p:grpSpPr>
        <p:sp>
          <p:nvSpPr>
            <p:cNvPr id="97" name="Shape 97"/>
            <p:cNvSpPr/>
            <p:nvPr/>
          </p:nvSpPr>
          <p:spPr>
            <a:xfrm rot="859582">
              <a:off x="5210469" y="446074"/>
              <a:ext cx="2991942" cy="2901151"/>
            </a:xfrm>
            <a:custGeom>
              <a:avLst/>
              <a:gdLst/>
              <a:ahLst/>
              <a:cxnLst/>
              <a:rect l="0" t="0" r="0" b="0"/>
              <a:pathLst>
                <a:path w="217268" h="210675" extrusionOk="0">
                  <a:moveTo>
                    <a:pt x="137118" y="0"/>
                  </a:moveTo>
                  <a:cubicBezTo>
                    <a:pt x="155165" y="122"/>
                    <a:pt x="169567" y="2644"/>
                    <a:pt x="181750" y="12427"/>
                  </a:cubicBezTo>
                  <a:cubicBezTo>
                    <a:pt x="190804" y="19658"/>
                    <a:pt x="197215" y="28955"/>
                    <a:pt x="202380" y="39194"/>
                  </a:cubicBezTo>
                  <a:cubicBezTo>
                    <a:pt x="211100" y="56421"/>
                    <a:pt x="216599" y="74469"/>
                    <a:pt x="216994" y="93944"/>
                  </a:cubicBezTo>
                  <a:cubicBezTo>
                    <a:pt x="217267" y="108862"/>
                    <a:pt x="211221" y="120407"/>
                    <a:pt x="199190" y="128945"/>
                  </a:cubicBezTo>
                  <a:cubicBezTo>
                    <a:pt x="192080" y="133988"/>
                    <a:pt x="184819" y="138880"/>
                    <a:pt x="177770" y="144045"/>
                  </a:cubicBezTo>
                  <a:cubicBezTo>
                    <a:pt x="167713" y="151398"/>
                    <a:pt x="160300" y="161211"/>
                    <a:pt x="152765" y="170964"/>
                  </a:cubicBezTo>
                  <a:cubicBezTo>
                    <a:pt x="145686" y="180079"/>
                    <a:pt x="138728" y="189255"/>
                    <a:pt x="130039" y="197002"/>
                  </a:cubicBezTo>
                  <a:cubicBezTo>
                    <a:pt x="117065" y="208609"/>
                    <a:pt x="102269" y="210675"/>
                    <a:pt x="86014" y="206117"/>
                  </a:cubicBezTo>
                  <a:cubicBezTo>
                    <a:pt x="68331" y="201134"/>
                    <a:pt x="53049" y="191685"/>
                    <a:pt x="38769" y="180444"/>
                  </a:cubicBezTo>
                  <a:cubicBezTo>
                    <a:pt x="27770" y="171724"/>
                    <a:pt x="17714" y="162062"/>
                    <a:pt x="10391" y="149909"/>
                  </a:cubicBezTo>
                  <a:cubicBezTo>
                    <a:pt x="2735" y="137239"/>
                    <a:pt x="1" y="123506"/>
                    <a:pt x="1702" y="108923"/>
                  </a:cubicBezTo>
                  <a:cubicBezTo>
                    <a:pt x="5044" y="80697"/>
                    <a:pt x="16103" y="55753"/>
                    <a:pt x="34272" y="34029"/>
                  </a:cubicBezTo>
                  <a:cubicBezTo>
                    <a:pt x="45909" y="20114"/>
                    <a:pt x="61161" y="11698"/>
                    <a:pt x="78722" y="7900"/>
                  </a:cubicBezTo>
                  <a:cubicBezTo>
                    <a:pt x="90420" y="5378"/>
                    <a:pt x="102330" y="3829"/>
                    <a:pt x="114209" y="2218"/>
                  </a:cubicBezTo>
                  <a:cubicBezTo>
                    <a:pt x="122777" y="1064"/>
                    <a:pt x="131436" y="517"/>
                    <a:pt x="137118" y="0"/>
                  </a:cubicBezTo>
                  <a:close/>
                </a:path>
              </a:pathLst>
            </a:custGeom>
            <a:solidFill>
              <a:srgbClr val="C16A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Shape 98"/>
            <p:cNvSpPr txBox="1"/>
            <p:nvPr/>
          </p:nvSpPr>
          <p:spPr>
            <a:xfrm>
              <a:off x="5697200" y="1147975"/>
              <a:ext cx="2509800" cy="1026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3000" b="1">
                  <a:solidFill>
                    <a:srgbClr val="F1ECE3"/>
                  </a:solidFill>
                  <a:latin typeface="Karla"/>
                  <a:ea typeface="Karla"/>
                  <a:cs typeface="Karla"/>
                  <a:sym typeface="Karla"/>
                </a:rPr>
                <a:t>Story of a fast growth</a:t>
              </a:r>
              <a:endParaRPr sz="3000" b="1">
                <a:solidFill>
                  <a:srgbClr val="F1ECE3"/>
                </a:solidFill>
                <a:latin typeface="Karla"/>
                <a:ea typeface="Karla"/>
                <a:cs typeface="Karla"/>
                <a:sym typeface="Karla"/>
              </a:endParaRPr>
            </a:p>
          </p:txBody>
        </p:sp>
      </p:grpSp>
      <p:pic>
        <p:nvPicPr>
          <p:cNvPr id="99" name="Shape 99"/>
          <p:cNvPicPr preferRelativeResize="0"/>
          <p:nvPr/>
        </p:nvPicPr>
        <p:blipFill rotWithShape="1">
          <a:blip r:embed="rId3">
            <a:alphaModFix/>
          </a:blip>
          <a:srcRect l="730" t="5476" r="15256" b="10262"/>
          <a:stretch/>
        </p:blipFill>
        <p:spPr>
          <a:xfrm>
            <a:off x="-2817650" y="0"/>
            <a:ext cx="7682026" cy="514350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00" name="Shape 100"/>
          <p:cNvGrpSpPr/>
          <p:nvPr/>
        </p:nvGrpSpPr>
        <p:grpSpPr>
          <a:xfrm>
            <a:off x="8491662" y="4516505"/>
            <a:ext cx="399013" cy="412733"/>
            <a:chOff x="1241475" y="261225"/>
            <a:chExt cx="4975225" cy="5146300"/>
          </a:xfrm>
        </p:grpSpPr>
        <p:sp>
          <p:nvSpPr>
            <p:cNvPr id="101" name="Shape 101"/>
            <p:cNvSpPr/>
            <p:nvPr/>
          </p:nvSpPr>
          <p:spPr>
            <a:xfrm>
              <a:off x="1241475" y="261225"/>
              <a:ext cx="4975225" cy="5146300"/>
            </a:xfrm>
            <a:custGeom>
              <a:avLst/>
              <a:gdLst/>
              <a:ahLst/>
              <a:cxnLst/>
              <a:rect l="0" t="0" r="0" b="0"/>
              <a:pathLst>
                <a:path w="199009" h="205852" fill="none" extrusionOk="0">
                  <a:moveTo>
                    <a:pt x="103203" y="205112"/>
                  </a:moveTo>
                  <a:cubicBezTo>
                    <a:pt x="130946" y="204372"/>
                    <a:pt x="143708" y="183103"/>
                    <a:pt x="162758" y="161463"/>
                  </a:cubicBezTo>
                  <a:cubicBezTo>
                    <a:pt x="181623" y="139639"/>
                    <a:pt x="196974" y="123548"/>
                    <a:pt x="198083" y="96176"/>
                  </a:cubicBezTo>
                  <a:cubicBezTo>
                    <a:pt x="199008" y="68803"/>
                    <a:pt x="187171" y="43834"/>
                    <a:pt x="167936" y="24599"/>
                  </a:cubicBezTo>
                  <a:cubicBezTo>
                    <a:pt x="148701" y="5364"/>
                    <a:pt x="130021" y="1"/>
                    <a:pt x="101909" y="186"/>
                  </a:cubicBezTo>
                  <a:cubicBezTo>
                    <a:pt x="73796" y="371"/>
                    <a:pt x="47533" y="5364"/>
                    <a:pt x="27373" y="25339"/>
                  </a:cubicBezTo>
                  <a:cubicBezTo>
                    <a:pt x="7029" y="45314"/>
                    <a:pt x="1295" y="72132"/>
                    <a:pt x="740" y="100059"/>
                  </a:cubicBezTo>
                  <a:cubicBezTo>
                    <a:pt x="0" y="127987"/>
                    <a:pt x="3699" y="144078"/>
                    <a:pt x="24229" y="165162"/>
                  </a:cubicBezTo>
                  <a:cubicBezTo>
                    <a:pt x="44574" y="186247"/>
                    <a:pt x="75646" y="205852"/>
                    <a:pt x="103203" y="205112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262627"/>
              </a:solidFill>
              <a:prstDash val="solid"/>
              <a:miter lim="18495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Shape 102"/>
            <p:cNvSpPr/>
            <p:nvPr/>
          </p:nvSpPr>
          <p:spPr>
            <a:xfrm>
              <a:off x="3049375" y="1976650"/>
              <a:ext cx="1498125" cy="1900400"/>
            </a:xfrm>
            <a:custGeom>
              <a:avLst/>
              <a:gdLst/>
              <a:ahLst/>
              <a:cxnLst/>
              <a:rect l="0" t="0" r="0" b="0"/>
              <a:pathLst>
                <a:path w="59925" h="76016" extrusionOk="0">
                  <a:moveTo>
                    <a:pt x="0" y="1"/>
                  </a:moveTo>
                  <a:lnTo>
                    <a:pt x="0" y="11283"/>
                  </a:lnTo>
                  <a:lnTo>
                    <a:pt x="23859" y="11283"/>
                  </a:lnTo>
                  <a:lnTo>
                    <a:pt x="23859" y="76016"/>
                  </a:lnTo>
                  <a:lnTo>
                    <a:pt x="35881" y="76016"/>
                  </a:lnTo>
                  <a:lnTo>
                    <a:pt x="35881" y="11283"/>
                  </a:lnTo>
                  <a:lnTo>
                    <a:pt x="59925" y="11283"/>
                  </a:lnTo>
                  <a:lnTo>
                    <a:pt x="59925" y="1"/>
                  </a:lnTo>
                  <a:close/>
                </a:path>
              </a:pathLst>
            </a:custGeom>
            <a:solidFill>
              <a:srgbClr val="2626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CE3"/>
        </a:solidFill>
        <a:effectLst/>
      </p:bgPr>
    </p:bg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" name="Shape 10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" y="883800"/>
            <a:ext cx="5097300" cy="3375900"/>
          </a:xfrm>
          <a:prstGeom prst="rect">
            <a:avLst/>
          </a:prstGeom>
          <a:noFill/>
          <a:ln>
            <a:noFill/>
          </a:ln>
        </p:spPr>
      </p:pic>
      <p:sp>
        <p:nvSpPr>
          <p:cNvPr id="108" name="Shape 108"/>
          <p:cNvSpPr txBox="1"/>
          <p:nvPr/>
        </p:nvSpPr>
        <p:spPr>
          <a:xfrm>
            <a:off x="5578125" y="883800"/>
            <a:ext cx="3163200" cy="309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b="1">
                <a:latin typeface="Karla"/>
                <a:ea typeface="Karla"/>
                <a:cs typeface="Karla"/>
                <a:sym typeface="Karla"/>
              </a:rPr>
              <a:t>Two years ago</a:t>
            </a:r>
            <a:endParaRPr sz="1800">
              <a:latin typeface="Karla"/>
              <a:ea typeface="Karla"/>
              <a:cs typeface="Karla"/>
              <a:sym typeface="Karla"/>
            </a:endParaRPr>
          </a:p>
          <a:p>
            <a:pPr marL="457200" lvl="0" indent="-342900" rtl="0">
              <a:spcBef>
                <a:spcPts val="1000"/>
              </a:spcBef>
              <a:spcAft>
                <a:spcPts val="0"/>
              </a:spcAft>
              <a:buSzPts val="1800"/>
              <a:buFont typeface="Karla"/>
              <a:buChar char="●"/>
            </a:pPr>
            <a:r>
              <a:rPr lang="en" sz="1800">
                <a:latin typeface="Karla"/>
                <a:ea typeface="Karla"/>
                <a:cs typeface="Karla"/>
                <a:sym typeface="Karla"/>
              </a:rPr>
              <a:t>Small D&amp;A team. </a:t>
            </a:r>
            <a:endParaRPr>
              <a:latin typeface="Karla"/>
              <a:ea typeface="Karla"/>
              <a:cs typeface="Karla"/>
              <a:sym typeface="Karla"/>
            </a:endParaRPr>
          </a:p>
          <a:p>
            <a:pPr marL="457200" lvl="0" indent="-342900" rtl="0">
              <a:spcBef>
                <a:spcPts val="1000"/>
              </a:spcBef>
              <a:spcAft>
                <a:spcPts val="0"/>
              </a:spcAft>
              <a:buSzPts val="1800"/>
              <a:buFont typeface="Karla"/>
              <a:buChar char="●"/>
            </a:pPr>
            <a:r>
              <a:rPr lang="en" sz="1800">
                <a:latin typeface="Karla"/>
                <a:ea typeface="Karla"/>
                <a:cs typeface="Karla"/>
                <a:sym typeface="Karla"/>
              </a:rPr>
              <a:t>Acting as a </a:t>
            </a:r>
            <a:r>
              <a:rPr lang="en" sz="1800" b="1">
                <a:latin typeface="Karla"/>
                <a:ea typeface="Karla"/>
                <a:cs typeface="Karla"/>
                <a:sym typeface="Karla"/>
              </a:rPr>
              <a:t>Service Department</a:t>
            </a:r>
            <a:r>
              <a:rPr lang="en" sz="1800">
                <a:latin typeface="Karla"/>
                <a:ea typeface="Karla"/>
                <a:cs typeface="Karla"/>
                <a:sym typeface="Karla"/>
              </a:rPr>
              <a:t>.</a:t>
            </a:r>
            <a:endParaRPr sz="1800">
              <a:latin typeface="Karla"/>
              <a:ea typeface="Karla"/>
              <a:cs typeface="Karla"/>
              <a:sym typeface="Karla"/>
            </a:endParaRPr>
          </a:p>
          <a:p>
            <a:pPr marL="457200" lvl="0" indent="-342900" rtl="0">
              <a:spcBef>
                <a:spcPts val="1000"/>
              </a:spcBef>
              <a:spcAft>
                <a:spcPts val="1000"/>
              </a:spcAft>
              <a:buSzPts val="1800"/>
              <a:buFont typeface="Karla"/>
              <a:buChar char="●"/>
            </a:pPr>
            <a:r>
              <a:rPr lang="en" sz="1800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rPr>
              <a:t>Typeform counted around 80 employees.</a:t>
            </a:r>
            <a:endParaRPr sz="1800">
              <a:latin typeface="Karla"/>
              <a:ea typeface="Karla"/>
              <a:cs typeface="Karla"/>
              <a:sym typeface="Karla"/>
            </a:endParaRPr>
          </a:p>
        </p:txBody>
      </p:sp>
      <p:grpSp>
        <p:nvGrpSpPr>
          <p:cNvPr id="109" name="Shape 109"/>
          <p:cNvGrpSpPr/>
          <p:nvPr/>
        </p:nvGrpSpPr>
        <p:grpSpPr>
          <a:xfrm>
            <a:off x="8491662" y="4516505"/>
            <a:ext cx="399013" cy="412733"/>
            <a:chOff x="1241475" y="261225"/>
            <a:chExt cx="4975225" cy="5146300"/>
          </a:xfrm>
        </p:grpSpPr>
        <p:sp>
          <p:nvSpPr>
            <p:cNvPr id="110" name="Shape 110"/>
            <p:cNvSpPr/>
            <p:nvPr/>
          </p:nvSpPr>
          <p:spPr>
            <a:xfrm>
              <a:off x="1241475" y="261225"/>
              <a:ext cx="4975225" cy="5146300"/>
            </a:xfrm>
            <a:custGeom>
              <a:avLst/>
              <a:gdLst/>
              <a:ahLst/>
              <a:cxnLst/>
              <a:rect l="0" t="0" r="0" b="0"/>
              <a:pathLst>
                <a:path w="199009" h="205852" fill="none" extrusionOk="0">
                  <a:moveTo>
                    <a:pt x="103203" y="205112"/>
                  </a:moveTo>
                  <a:cubicBezTo>
                    <a:pt x="130946" y="204372"/>
                    <a:pt x="143708" y="183103"/>
                    <a:pt x="162758" y="161463"/>
                  </a:cubicBezTo>
                  <a:cubicBezTo>
                    <a:pt x="181623" y="139639"/>
                    <a:pt x="196974" y="123548"/>
                    <a:pt x="198083" y="96176"/>
                  </a:cubicBezTo>
                  <a:cubicBezTo>
                    <a:pt x="199008" y="68803"/>
                    <a:pt x="187171" y="43834"/>
                    <a:pt x="167936" y="24599"/>
                  </a:cubicBezTo>
                  <a:cubicBezTo>
                    <a:pt x="148701" y="5364"/>
                    <a:pt x="130021" y="1"/>
                    <a:pt x="101909" y="186"/>
                  </a:cubicBezTo>
                  <a:cubicBezTo>
                    <a:pt x="73796" y="371"/>
                    <a:pt x="47533" y="5364"/>
                    <a:pt x="27373" y="25339"/>
                  </a:cubicBezTo>
                  <a:cubicBezTo>
                    <a:pt x="7029" y="45314"/>
                    <a:pt x="1295" y="72132"/>
                    <a:pt x="740" y="100059"/>
                  </a:cubicBezTo>
                  <a:cubicBezTo>
                    <a:pt x="0" y="127987"/>
                    <a:pt x="3699" y="144078"/>
                    <a:pt x="24229" y="165162"/>
                  </a:cubicBezTo>
                  <a:cubicBezTo>
                    <a:pt x="44574" y="186247"/>
                    <a:pt x="75646" y="205852"/>
                    <a:pt x="103203" y="205112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262627"/>
              </a:solidFill>
              <a:prstDash val="solid"/>
              <a:miter lim="18495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Shape 111"/>
            <p:cNvSpPr/>
            <p:nvPr/>
          </p:nvSpPr>
          <p:spPr>
            <a:xfrm>
              <a:off x="3049375" y="1976650"/>
              <a:ext cx="1498125" cy="1900400"/>
            </a:xfrm>
            <a:custGeom>
              <a:avLst/>
              <a:gdLst/>
              <a:ahLst/>
              <a:cxnLst/>
              <a:rect l="0" t="0" r="0" b="0"/>
              <a:pathLst>
                <a:path w="59925" h="76016" extrusionOk="0">
                  <a:moveTo>
                    <a:pt x="0" y="1"/>
                  </a:moveTo>
                  <a:lnTo>
                    <a:pt x="0" y="11283"/>
                  </a:lnTo>
                  <a:lnTo>
                    <a:pt x="23859" y="11283"/>
                  </a:lnTo>
                  <a:lnTo>
                    <a:pt x="23859" y="76016"/>
                  </a:lnTo>
                  <a:lnTo>
                    <a:pt x="35881" y="76016"/>
                  </a:lnTo>
                  <a:lnTo>
                    <a:pt x="35881" y="11283"/>
                  </a:lnTo>
                  <a:lnTo>
                    <a:pt x="59925" y="11283"/>
                  </a:lnTo>
                  <a:lnTo>
                    <a:pt x="59925" y="1"/>
                  </a:lnTo>
                  <a:close/>
                </a:path>
              </a:pathLst>
            </a:custGeom>
            <a:solidFill>
              <a:srgbClr val="2626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CE3"/>
        </a:solidFill>
        <a:effectLst/>
      </p:bgPr>
    </p:bg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 txBox="1"/>
          <p:nvPr/>
        </p:nvSpPr>
        <p:spPr>
          <a:xfrm>
            <a:off x="5422675" y="697475"/>
            <a:ext cx="3468000" cy="391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b="1">
                <a:latin typeface="Karla"/>
                <a:ea typeface="Karla"/>
                <a:cs typeface="Karla"/>
                <a:sym typeface="Karla"/>
              </a:rPr>
              <a:t>Jumping to now</a:t>
            </a:r>
            <a:endParaRPr sz="3000" b="1">
              <a:latin typeface="Karla"/>
              <a:ea typeface="Karla"/>
              <a:cs typeface="Karla"/>
              <a:sym typeface="Karla"/>
            </a:endParaRPr>
          </a:p>
          <a:p>
            <a:pPr marL="457200" lvl="0" indent="-342900" rtl="0">
              <a:spcBef>
                <a:spcPts val="1000"/>
              </a:spcBef>
              <a:spcAft>
                <a:spcPts val="0"/>
              </a:spcAft>
              <a:buSzPts val="1800"/>
              <a:buFont typeface="Karla"/>
              <a:buChar char="●"/>
            </a:pPr>
            <a:r>
              <a:rPr lang="en" sz="1800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rPr>
              <a:t>Typeform has around 190 employees.</a:t>
            </a:r>
            <a:endParaRPr sz="1800">
              <a:solidFill>
                <a:schemeClr val="dk1"/>
              </a:solidFill>
              <a:latin typeface="Karla"/>
              <a:ea typeface="Karla"/>
              <a:cs typeface="Karla"/>
              <a:sym typeface="Karla"/>
            </a:endParaRPr>
          </a:p>
          <a:p>
            <a:pPr marL="457200" lvl="0" indent="-342900" rtl="0">
              <a:spcBef>
                <a:spcPts val="1000"/>
              </a:spcBef>
              <a:spcAft>
                <a:spcPts val="1000"/>
              </a:spcAft>
              <a:buSzPts val="1800"/>
              <a:buFont typeface="Karla"/>
              <a:buChar char="●"/>
            </a:pPr>
            <a:r>
              <a:rPr lang="en" sz="1800">
                <a:latin typeface="Karla"/>
                <a:ea typeface="Karla"/>
                <a:cs typeface="Karla"/>
                <a:sym typeface="Karla"/>
              </a:rPr>
              <a:t>The Data team counts 15 people across different roles.</a:t>
            </a:r>
            <a:endParaRPr sz="1800">
              <a:latin typeface="Karla"/>
              <a:ea typeface="Karla"/>
              <a:cs typeface="Karla"/>
              <a:sym typeface="Karla"/>
            </a:endParaRPr>
          </a:p>
        </p:txBody>
      </p:sp>
      <p:pic>
        <p:nvPicPr>
          <p:cNvPr id="117" name="Shape 117"/>
          <p:cNvPicPr preferRelativeResize="0"/>
          <p:nvPr/>
        </p:nvPicPr>
        <p:blipFill rotWithShape="1">
          <a:blip r:embed="rId3">
            <a:alphaModFix/>
          </a:blip>
          <a:srcRect t="12257"/>
          <a:stretch/>
        </p:blipFill>
        <p:spPr>
          <a:xfrm>
            <a:off x="0" y="939099"/>
            <a:ext cx="4961998" cy="32653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18" name="Shape 118"/>
          <p:cNvGrpSpPr/>
          <p:nvPr/>
        </p:nvGrpSpPr>
        <p:grpSpPr>
          <a:xfrm>
            <a:off x="8491662" y="4516505"/>
            <a:ext cx="399013" cy="412733"/>
            <a:chOff x="1241475" y="261225"/>
            <a:chExt cx="4975225" cy="5146300"/>
          </a:xfrm>
        </p:grpSpPr>
        <p:sp>
          <p:nvSpPr>
            <p:cNvPr id="119" name="Shape 119"/>
            <p:cNvSpPr/>
            <p:nvPr/>
          </p:nvSpPr>
          <p:spPr>
            <a:xfrm>
              <a:off x="1241475" y="261225"/>
              <a:ext cx="4975225" cy="5146300"/>
            </a:xfrm>
            <a:custGeom>
              <a:avLst/>
              <a:gdLst/>
              <a:ahLst/>
              <a:cxnLst/>
              <a:rect l="0" t="0" r="0" b="0"/>
              <a:pathLst>
                <a:path w="199009" h="205852" fill="none" extrusionOk="0">
                  <a:moveTo>
                    <a:pt x="103203" y="205112"/>
                  </a:moveTo>
                  <a:cubicBezTo>
                    <a:pt x="130946" y="204372"/>
                    <a:pt x="143708" y="183103"/>
                    <a:pt x="162758" y="161463"/>
                  </a:cubicBezTo>
                  <a:cubicBezTo>
                    <a:pt x="181623" y="139639"/>
                    <a:pt x="196974" y="123548"/>
                    <a:pt x="198083" y="96176"/>
                  </a:cubicBezTo>
                  <a:cubicBezTo>
                    <a:pt x="199008" y="68803"/>
                    <a:pt x="187171" y="43834"/>
                    <a:pt x="167936" y="24599"/>
                  </a:cubicBezTo>
                  <a:cubicBezTo>
                    <a:pt x="148701" y="5364"/>
                    <a:pt x="130021" y="1"/>
                    <a:pt x="101909" y="186"/>
                  </a:cubicBezTo>
                  <a:cubicBezTo>
                    <a:pt x="73796" y="371"/>
                    <a:pt x="47533" y="5364"/>
                    <a:pt x="27373" y="25339"/>
                  </a:cubicBezTo>
                  <a:cubicBezTo>
                    <a:pt x="7029" y="45314"/>
                    <a:pt x="1295" y="72132"/>
                    <a:pt x="740" y="100059"/>
                  </a:cubicBezTo>
                  <a:cubicBezTo>
                    <a:pt x="0" y="127987"/>
                    <a:pt x="3699" y="144078"/>
                    <a:pt x="24229" y="165162"/>
                  </a:cubicBezTo>
                  <a:cubicBezTo>
                    <a:pt x="44574" y="186247"/>
                    <a:pt x="75646" y="205852"/>
                    <a:pt x="103203" y="205112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262627"/>
              </a:solidFill>
              <a:prstDash val="solid"/>
              <a:miter lim="18495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Shape 120"/>
            <p:cNvSpPr/>
            <p:nvPr/>
          </p:nvSpPr>
          <p:spPr>
            <a:xfrm>
              <a:off x="3049375" y="1976650"/>
              <a:ext cx="1498125" cy="1900400"/>
            </a:xfrm>
            <a:custGeom>
              <a:avLst/>
              <a:gdLst/>
              <a:ahLst/>
              <a:cxnLst/>
              <a:rect l="0" t="0" r="0" b="0"/>
              <a:pathLst>
                <a:path w="59925" h="76016" extrusionOk="0">
                  <a:moveTo>
                    <a:pt x="0" y="1"/>
                  </a:moveTo>
                  <a:lnTo>
                    <a:pt x="0" y="11283"/>
                  </a:lnTo>
                  <a:lnTo>
                    <a:pt x="23859" y="11283"/>
                  </a:lnTo>
                  <a:lnTo>
                    <a:pt x="23859" y="76016"/>
                  </a:lnTo>
                  <a:lnTo>
                    <a:pt x="35881" y="76016"/>
                  </a:lnTo>
                  <a:lnTo>
                    <a:pt x="35881" y="11283"/>
                  </a:lnTo>
                  <a:lnTo>
                    <a:pt x="59925" y="11283"/>
                  </a:lnTo>
                  <a:lnTo>
                    <a:pt x="59925" y="1"/>
                  </a:lnTo>
                  <a:close/>
                </a:path>
              </a:pathLst>
            </a:custGeom>
            <a:solidFill>
              <a:srgbClr val="2626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CE3"/>
        </a:solidFill>
        <a:effectLst/>
      </p:bgPr>
    </p:bg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5" name="Shape 125"/>
          <p:cNvGrpSpPr/>
          <p:nvPr/>
        </p:nvGrpSpPr>
        <p:grpSpPr>
          <a:xfrm>
            <a:off x="8491662" y="4516505"/>
            <a:ext cx="399013" cy="412733"/>
            <a:chOff x="1241475" y="261225"/>
            <a:chExt cx="4975225" cy="5146300"/>
          </a:xfrm>
        </p:grpSpPr>
        <p:sp>
          <p:nvSpPr>
            <p:cNvPr id="126" name="Shape 126"/>
            <p:cNvSpPr/>
            <p:nvPr/>
          </p:nvSpPr>
          <p:spPr>
            <a:xfrm>
              <a:off x="1241475" y="261225"/>
              <a:ext cx="4975225" cy="5146300"/>
            </a:xfrm>
            <a:custGeom>
              <a:avLst/>
              <a:gdLst/>
              <a:ahLst/>
              <a:cxnLst/>
              <a:rect l="0" t="0" r="0" b="0"/>
              <a:pathLst>
                <a:path w="199009" h="205852" fill="none" extrusionOk="0">
                  <a:moveTo>
                    <a:pt x="103203" y="205112"/>
                  </a:moveTo>
                  <a:cubicBezTo>
                    <a:pt x="130946" y="204372"/>
                    <a:pt x="143708" y="183103"/>
                    <a:pt x="162758" y="161463"/>
                  </a:cubicBezTo>
                  <a:cubicBezTo>
                    <a:pt x="181623" y="139639"/>
                    <a:pt x="196974" y="123548"/>
                    <a:pt x="198083" y="96176"/>
                  </a:cubicBezTo>
                  <a:cubicBezTo>
                    <a:pt x="199008" y="68803"/>
                    <a:pt x="187171" y="43834"/>
                    <a:pt x="167936" y="24599"/>
                  </a:cubicBezTo>
                  <a:cubicBezTo>
                    <a:pt x="148701" y="5364"/>
                    <a:pt x="130021" y="1"/>
                    <a:pt x="101909" y="186"/>
                  </a:cubicBezTo>
                  <a:cubicBezTo>
                    <a:pt x="73796" y="371"/>
                    <a:pt x="47533" y="5364"/>
                    <a:pt x="27373" y="25339"/>
                  </a:cubicBezTo>
                  <a:cubicBezTo>
                    <a:pt x="7029" y="45314"/>
                    <a:pt x="1295" y="72132"/>
                    <a:pt x="740" y="100059"/>
                  </a:cubicBezTo>
                  <a:cubicBezTo>
                    <a:pt x="0" y="127987"/>
                    <a:pt x="3699" y="144078"/>
                    <a:pt x="24229" y="165162"/>
                  </a:cubicBezTo>
                  <a:cubicBezTo>
                    <a:pt x="44574" y="186247"/>
                    <a:pt x="75646" y="205852"/>
                    <a:pt x="103203" y="205112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262627"/>
              </a:solidFill>
              <a:prstDash val="solid"/>
              <a:miter lim="18495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Shape 127"/>
            <p:cNvSpPr/>
            <p:nvPr/>
          </p:nvSpPr>
          <p:spPr>
            <a:xfrm>
              <a:off x="3049375" y="1976650"/>
              <a:ext cx="1498125" cy="1900400"/>
            </a:xfrm>
            <a:custGeom>
              <a:avLst/>
              <a:gdLst/>
              <a:ahLst/>
              <a:cxnLst/>
              <a:rect l="0" t="0" r="0" b="0"/>
              <a:pathLst>
                <a:path w="59925" h="76016" extrusionOk="0">
                  <a:moveTo>
                    <a:pt x="0" y="1"/>
                  </a:moveTo>
                  <a:lnTo>
                    <a:pt x="0" y="11283"/>
                  </a:lnTo>
                  <a:lnTo>
                    <a:pt x="23859" y="11283"/>
                  </a:lnTo>
                  <a:lnTo>
                    <a:pt x="23859" y="76016"/>
                  </a:lnTo>
                  <a:lnTo>
                    <a:pt x="35881" y="76016"/>
                  </a:lnTo>
                  <a:lnTo>
                    <a:pt x="35881" y="11283"/>
                  </a:lnTo>
                  <a:lnTo>
                    <a:pt x="59925" y="11283"/>
                  </a:lnTo>
                  <a:lnTo>
                    <a:pt x="59925" y="1"/>
                  </a:lnTo>
                  <a:close/>
                </a:path>
              </a:pathLst>
            </a:custGeom>
            <a:solidFill>
              <a:srgbClr val="2626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8" name="Shape 128"/>
          <p:cNvGrpSpPr/>
          <p:nvPr/>
        </p:nvGrpSpPr>
        <p:grpSpPr>
          <a:xfrm>
            <a:off x="599588" y="1612762"/>
            <a:ext cx="2429700" cy="2038388"/>
            <a:chOff x="2216200" y="1481412"/>
            <a:chExt cx="2429700" cy="2038388"/>
          </a:xfrm>
        </p:grpSpPr>
        <p:pic>
          <p:nvPicPr>
            <p:cNvPr id="129" name="Shape 129" descr="Image result for gear icon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2669013" y="1481412"/>
              <a:ext cx="1388300" cy="13883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30" name="Shape 130"/>
            <p:cNvSpPr txBox="1"/>
            <p:nvPr/>
          </p:nvSpPr>
          <p:spPr>
            <a:xfrm>
              <a:off x="2216200" y="2951000"/>
              <a:ext cx="2429700" cy="568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400" b="1">
                  <a:latin typeface="Karla"/>
                  <a:ea typeface="Karla"/>
                  <a:cs typeface="Karla"/>
                  <a:sym typeface="Karla"/>
                </a:rPr>
                <a:t>Data Operation</a:t>
              </a:r>
              <a:endParaRPr sz="2400" b="1">
                <a:latin typeface="Karla"/>
                <a:ea typeface="Karla"/>
                <a:cs typeface="Karla"/>
                <a:sym typeface="Karla"/>
              </a:endParaRPr>
            </a:p>
          </p:txBody>
        </p:sp>
      </p:grpSp>
      <p:grpSp>
        <p:nvGrpSpPr>
          <p:cNvPr id="131" name="Shape 131"/>
          <p:cNvGrpSpPr/>
          <p:nvPr/>
        </p:nvGrpSpPr>
        <p:grpSpPr>
          <a:xfrm>
            <a:off x="5974163" y="1612762"/>
            <a:ext cx="2429700" cy="1917938"/>
            <a:chOff x="4728700" y="1481412"/>
            <a:chExt cx="2429700" cy="1917938"/>
          </a:xfrm>
        </p:grpSpPr>
        <p:pic>
          <p:nvPicPr>
            <p:cNvPr id="132" name="Shape 132" descr="Image result for science icon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5273113" y="1481412"/>
              <a:ext cx="1340876" cy="134087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33" name="Shape 133"/>
            <p:cNvSpPr txBox="1"/>
            <p:nvPr/>
          </p:nvSpPr>
          <p:spPr>
            <a:xfrm>
              <a:off x="4728700" y="2986550"/>
              <a:ext cx="2429700" cy="412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400" b="1">
                  <a:latin typeface="Karla"/>
                  <a:ea typeface="Karla"/>
                  <a:cs typeface="Karla"/>
                  <a:sym typeface="Karla"/>
                </a:rPr>
                <a:t>Data Science</a:t>
              </a:r>
              <a:endParaRPr sz="2400" b="1">
                <a:latin typeface="Karla"/>
                <a:ea typeface="Karla"/>
                <a:cs typeface="Karla"/>
                <a:sym typeface="Karla"/>
              </a:endParaRPr>
            </a:p>
          </p:txBody>
        </p:sp>
      </p:grpSp>
      <p:sp>
        <p:nvSpPr>
          <p:cNvPr id="134" name="Shape 134"/>
          <p:cNvSpPr txBox="1"/>
          <p:nvPr/>
        </p:nvSpPr>
        <p:spPr>
          <a:xfrm>
            <a:off x="599588" y="3530700"/>
            <a:ext cx="2429700" cy="9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Font typeface="Karla"/>
              <a:buChar char="●"/>
            </a:pPr>
            <a:r>
              <a:rPr lang="en">
                <a:latin typeface="Karla"/>
                <a:ea typeface="Karla"/>
                <a:cs typeface="Karla"/>
                <a:sym typeface="Karla"/>
              </a:rPr>
              <a:t>Data Engineering</a:t>
            </a:r>
            <a:endParaRPr>
              <a:latin typeface="Karla"/>
              <a:ea typeface="Karla"/>
              <a:cs typeface="Karla"/>
              <a:sym typeface="Karla"/>
            </a:endParaRPr>
          </a:p>
          <a:p>
            <a: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Font typeface="Karla"/>
              <a:buChar char="●"/>
            </a:pPr>
            <a:r>
              <a:rPr lang="en">
                <a:latin typeface="Karla"/>
                <a:ea typeface="Karla"/>
                <a:cs typeface="Karla"/>
                <a:sym typeface="Karla"/>
              </a:rPr>
              <a:t>Tracking Definition</a:t>
            </a:r>
            <a:endParaRPr>
              <a:latin typeface="Karla"/>
              <a:ea typeface="Karla"/>
              <a:cs typeface="Karla"/>
              <a:sym typeface="Karla"/>
            </a:endParaRPr>
          </a:p>
          <a:p>
            <a:pPr marL="457200" lvl="0" indent="-317500">
              <a:spcBef>
                <a:spcPts val="0"/>
              </a:spcBef>
              <a:spcAft>
                <a:spcPts val="0"/>
              </a:spcAft>
              <a:buSzPts val="1400"/>
              <a:buFont typeface="Karla"/>
              <a:buChar char="●"/>
            </a:pPr>
            <a:r>
              <a:rPr lang="en">
                <a:latin typeface="Karla"/>
                <a:ea typeface="Karla"/>
                <a:cs typeface="Karla"/>
                <a:sym typeface="Karla"/>
              </a:rPr>
              <a:t>Dashboards</a:t>
            </a:r>
            <a:endParaRPr>
              <a:latin typeface="Karla"/>
              <a:ea typeface="Karla"/>
              <a:cs typeface="Karla"/>
              <a:sym typeface="Karla"/>
            </a:endParaRPr>
          </a:p>
        </p:txBody>
      </p:sp>
      <p:sp>
        <p:nvSpPr>
          <p:cNvPr id="135" name="Shape 135"/>
          <p:cNvSpPr txBox="1"/>
          <p:nvPr/>
        </p:nvSpPr>
        <p:spPr>
          <a:xfrm>
            <a:off x="6114713" y="3530700"/>
            <a:ext cx="2429700" cy="9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Font typeface="Karla"/>
              <a:buChar char="●"/>
            </a:pPr>
            <a:r>
              <a:rPr lang="en">
                <a:latin typeface="Karla"/>
                <a:ea typeface="Karla"/>
                <a:cs typeface="Karla"/>
                <a:sym typeface="Karla"/>
              </a:rPr>
              <a:t>Decision Support</a:t>
            </a:r>
            <a:endParaRPr>
              <a:latin typeface="Karla"/>
              <a:ea typeface="Karla"/>
              <a:cs typeface="Karla"/>
              <a:sym typeface="Karla"/>
            </a:endParaRPr>
          </a:p>
          <a:p>
            <a: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Font typeface="Karla"/>
              <a:buChar char="●"/>
            </a:pPr>
            <a:r>
              <a:rPr lang="en">
                <a:latin typeface="Karla"/>
                <a:ea typeface="Karla"/>
                <a:cs typeface="Karla"/>
                <a:sym typeface="Karla"/>
              </a:rPr>
              <a:t>Analytics</a:t>
            </a:r>
            <a:endParaRPr>
              <a:latin typeface="Karla"/>
              <a:ea typeface="Karla"/>
              <a:cs typeface="Karla"/>
              <a:sym typeface="Karla"/>
            </a:endParaRPr>
          </a:p>
          <a:p>
            <a: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Font typeface="Karla"/>
              <a:buChar char="●"/>
            </a:pPr>
            <a:r>
              <a:rPr lang="en">
                <a:latin typeface="Karla"/>
                <a:ea typeface="Karla"/>
                <a:cs typeface="Karla"/>
                <a:sym typeface="Karla"/>
              </a:rPr>
              <a:t>Machine Learning</a:t>
            </a:r>
            <a:endParaRPr>
              <a:latin typeface="Karla"/>
              <a:ea typeface="Karla"/>
              <a:cs typeface="Karla"/>
              <a:sym typeface="Karla"/>
            </a:endParaRPr>
          </a:p>
        </p:txBody>
      </p:sp>
      <p:sp>
        <p:nvSpPr>
          <p:cNvPr id="136" name="Shape 136"/>
          <p:cNvSpPr txBox="1"/>
          <p:nvPr/>
        </p:nvSpPr>
        <p:spPr>
          <a:xfrm>
            <a:off x="576000" y="439500"/>
            <a:ext cx="7992000" cy="73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b="1">
                <a:latin typeface="Karla"/>
                <a:ea typeface="Karla"/>
                <a:cs typeface="Karla"/>
                <a:sym typeface="Karla"/>
              </a:rPr>
              <a:t>Today's Typeform's Data &amp; Analytics Team</a:t>
            </a:r>
            <a:endParaRPr sz="3000" b="1">
              <a:latin typeface="Karla"/>
              <a:ea typeface="Karla"/>
              <a:cs typeface="Karla"/>
              <a:sym typeface="Karla"/>
            </a:endParaRPr>
          </a:p>
        </p:txBody>
      </p:sp>
      <p:grpSp>
        <p:nvGrpSpPr>
          <p:cNvPr id="137" name="Shape 137"/>
          <p:cNvGrpSpPr/>
          <p:nvPr/>
        </p:nvGrpSpPr>
        <p:grpSpPr>
          <a:xfrm>
            <a:off x="3377962" y="1908600"/>
            <a:ext cx="2429700" cy="1326300"/>
            <a:chOff x="3103400" y="2204400"/>
            <a:chExt cx="2429700" cy="1326300"/>
          </a:xfrm>
        </p:grpSpPr>
        <p:pic>
          <p:nvPicPr>
            <p:cNvPr id="138" name="Shape 138" descr="Image result for data warehouse icon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3950908" y="2204400"/>
              <a:ext cx="734684" cy="7347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39" name="Shape 139"/>
            <p:cNvSpPr txBox="1"/>
            <p:nvPr/>
          </p:nvSpPr>
          <p:spPr>
            <a:xfrm>
              <a:off x="3103400" y="2949000"/>
              <a:ext cx="2429700" cy="581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 b="1">
                  <a:solidFill>
                    <a:schemeClr val="dk1"/>
                  </a:solidFill>
                  <a:latin typeface="Karla"/>
                  <a:ea typeface="Karla"/>
                  <a:cs typeface="Karla"/>
                  <a:sym typeface="Karla"/>
                </a:rPr>
                <a:t>Data Warehouse</a:t>
              </a:r>
              <a:endParaRPr sz="1800" b="1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endParaRP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lang="en" sz="1200">
                  <a:solidFill>
                    <a:schemeClr val="dk1"/>
                  </a:solidFill>
                  <a:latin typeface="Karla"/>
                  <a:ea typeface="Karla"/>
                  <a:cs typeface="Karla"/>
                  <a:sym typeface="Karla"/>
                </a:rPr>
                <a:t>Aka Unique Source of Truth</a:t>
              </a:r>
              <a:endParaRPr sz="1200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endParaRPr>
            </a:p>
            <a:p>
              <a:pPr marL="0" lvl="0" indent="0" algn="ctr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1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endParaRPr>
            </a:p>
          </p:txBody>
        </p:sp>
      </p:grpSp>
      <p:cxnSp>
        <p:nvCxnSpPr>
          <p:cNvPr id="140" name="Shape 140"/>
          <p:cNvCxnSpPr/>
          <p:nvPr/>
        </p:nvCxnSpPr>
        <p:spPr>
          <a:xfrm>
            <a:off x="2928788" y="2308225"/>
            <a:ext cx="672300" cy="0"/>
          </a:xfrm>
          <a:prstGeom prst="straightConnector1">
            <a:avLst/>
          </a:prstGeom>
          <a:noFill/>
          <a:ln w="9525" cap="flat" cmpd="sng">
            <a:solidFill>
              <a:srgbClr val="262626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41" name="Shape 141"/>
          <p:cNvCxnSpPr/>
          <p:nvPr/>
        </p:nvCxnSpPr>
        <p:spPr>
          <a:xfrm>
            <a:off x="5442413" y="2308225"/>
            <a:ext cx="672300" cy="0"/>
          </a:xfrm>
          <a:prstGeom prst="straightConnector1">
            <a:avLst/>
          </a:prstGeom>
          <a:noFill/>
          <a:ln w="9525" cap="flat" cmpd="sng">
            <a:solidFill>
              <a:srgbClr val="262626"/>
            </a:solidFill>
            <a:prstDash val="solid"/>
            <a:round/>
            <a:headEnd type="none" w="med" len="med"/>
            <a:tailEnd type="triangle" w="med" len="med"/>
          </a:ln>
        </p:spPr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CE2"/>
        </a:solidFill>
        <a:effectLst/>
      </p:bgPr>
    </p:bg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Shape 146"/>
          <p:cNvSpPr txBox="1"/>
          <p:nvPr/>
        </p:nvSpPr>
        <p:spPr>
          <a:xfrm>
            <a:off x="4257900" y="334650"/>
            <a:ext cx="4462500" cy="143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b="1">
                <a:solidFill>
                  <a:srgbClr val="262626"/>
                </a:solidFill>
                <a:latin typeface="Karla"/>
                <a:ea typeface="Karla"/>
                <a:cs typeface="Karla"/>
                <a:sym typeface="Karla"/>
              </a:rPr>
              <a:t>The role </a:t>
            </a:r>
            <a:endParaRPr sz="3000" b="1">
              <a:solidFill>
                <a:srgbClr val="262626"/>
              </a:solidFill>
              <a:latin typeface="Karla"/>
              <a:ea typeface="Karla"/>
              <a:cs typeface="Karla"/>
              <a:sym typeface="Karla"/>
            </a:endParaRP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b="1">
                <a:solidFill>
                  <a:srgbClr val="262626"/>
                </a:solidFill>
                <a:latin typeface="Karla"/>
                <a:ea typeface="Karla"/>
                <a:cs typeface="Karla"/>
                <a:sym typeface="Karla"/>
              </a:rPr>
              <a:t>of the Data Scientists</a:t>
            </a:r>
            <a:endParaRPr sz="3000" b="1">
              <a:solidFill>
                <a:srgbClr val="262626"/>
              </a:solidFill>
              <a:latin typeface="Karla"/>
              <a:ea typeface="Karla"/>
              <a:cs typeface="Karla"/>
              <a:sym typeface="Karla"/>
            </a:endParaRPr>
          </a:p>
        </p:txBody>
      </p:sp>
      <p:grpSp>
        <p:nvGrpSpPr>
          <p:cNvPr id="147" name="Shape 147"/>
          <p:cNvGrpSpPr/>
          <p:nvPr/>
        </p:nvGrpSpPr>
        <p:grpSpPr>
          <a:xfrm>
            <a:off x="8491662" y="4516505"/>
            <a:ext cx="399013" cy="412733"/>
            <a:chOff x="1241475" y="261225"/>
            <a:chExt cx="4975225" cy="5146300"/>
          </a:xfrm>
        </p:grpSpPr>
        <p:sp>
          <p:nvSpPr>
            <p:cNvPr id="148" name="Shape 148"/>
            <p:cNvSpPr/>
            <p:nvPr/>
          </p:nvSpPr>
          <p:spPr>
            <a:xfrm>
              <a:off x="1241475" y="261225"/>
              <a:ext cx="4975225" cy="5146300"/>
            </a:xfrm>
            <a:custGeom>
              <a:avLst/>
              <a:gdLst/>
              <a:ahLst/>
              <a:cxnLst/>
              <a:rect l="0" t="0" r="0" b="0"/>
              <a:pathLst>
                <a:path w="199009" h="205852" fill="none" extrusionOk="0">
                  <a:moveTo>
                    <a:pt x="103203" y="205112"/>
                  </a:moveTo>
                  <a:cubicBezTo>
                    <a:pt x="130946" y="204372"/>
                    <a:pt x="143708" y="183103"/>
                    <a:pt x="162758" y="161463"/>
                  </a:cubicBezTo>
                  <a:cubicBezTo>
                    <a:pt x="181623" y="139639"/>
                    <a:pt x="196974" y="123548"/>
                    <a:pt x="198083" y="96176"/>
                  </a:cubicBezTo>
                  <a:cubicBezTo>
                    <a:pt x="199008" y="68803"/>
                    <a:pt x="187171" y="43834"/>
                    <a:pt x="167936" y="24599"/>
                  </a:cubicBezTo>
                  <a:cubicBezTo>
                    <a:pt x="148701" y="5364"/>
                    <a:pt x="130021" y="1"/>
                    <a:pt x="101909" y="186"/>
                  </a:cubicBezTo>
                  <a:cubicBezTo>
                    <a:pt x="73796" y="371"/>
                    <a:pt x="47533" y="5364"/>
                    <a:pt x="27373" y="25339"/>
                  </a:cubicBezTo>
                  <a:cubicBezTo>
                    <a:pt x="7029" y="45314"/>
                    <a:pt x="1295" y="72132"/>
                    <a:pt x="740" y="100059"/>
                  </a:cubicBezTo>
                  <a:cubicBezTo>
                    <a:pt x="0" y="127987"/>
                    <a:pt x="3699" y="144078"/>
                    <a:pt x="24229" y="165162"/>
                  </a:cubicBezTo>
                  <a:cubicBezTo>
                    <a:pt x="44574" y="186247"/>
                    <a:pt x="75646" y="205852"/>
                    <a:pt x="103203" y="205112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262627"/>
              </a:solidFill>
              <a:prstDash val="solid"/>
              <a:miter lim="18495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Shape 149"/>
            <p:cNvSpPr/>
            <p:nvPr/>
          </p:nvSpPr>
          <p:spPr>
            <a:xfrm>
              <a:off x="3049375" y="1976650"/>
              <a:ext cx="1498125" cy="1900400"/>
            </a:xfrm>
            <a:custGeom>
              <a:avLst/>
              <a:gdLst/>
              <a:ahLst/>
              <a:cxnLst/>
              <a:rect l="0" t="0" r="0" b="0"/>
              <a:pathLst>
                <a:path w="59925" h="76016" extrusionOk="0">
                  <a:moveTo>
                    <a:pt x="0" y="1"/>
                  </a:moveTo>
                  <a:lnTo>
                    <a:pt x="0" y="11283"/>
                  </a:lnTo>
                  <a:lnTo>
                    <a:pt x="23859" y="11283"/>
                  </a:lnTo>
                  <a:lnTo>
                    <a:pt x="23859" y="76016"/>
                  </a:lnTo>
                  <a:lnTo>
                    <a:pt x="35881" y="76016"/>
                  </a:lnTo>
                  <a:lnTo>
                    <a:pt x="35881" y="11283"/>
                  </a:lnTo>
                  <a:lnTo>
                    <a:pt x="59925" y="11283"/>
                  </a:lnTo>
                  <a:lnTo>
                    <a:pt x="59925" y="1"/>
                  </a:lnTo>
                  <a:close/>
                </a:path>
              </a:pathLst>
            </a:custGeom>
            <a:solidFill>
              <a:srgbClr val="2626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0" name="Shape 150"/>
          <p:cNvSpPr txBox="1"/>
          <p:nvPr/>
        </p:nvSpPr>
        <p:spPr>
          <a:xfrm>
            <a:off x="4359000" y="1948300"/>
            <a:ext cx="4194900" cy="98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latin typeface="Karla"/>
                <a:ea typeface="Karla"/>
                <a:cs typeface="Karla"/>
                <a:sym typeface="Karla"/>
              </a:rPr>
              <a:t>From being part of a Service Department…</a:t>
            </a:r>
            <a:endParaRPr sz="2400">
              <a:latin typeface="Karla"/>
              <a:ea typeface="Karla"/>
              <a:cs typeface="Karla"/>
              <a:sym typeface="Karla"/>
            </a:endParaRPr>
          </a:p>
        </p:txBody>
      </p:sp>
      <p:pic>
        <p:nvPicPr>
          <p:cNvPr id="151" name="Shape 151"/>
          <p:cNvPicPr preferRelativeResize="0"/>
          <p:nvPr/>
        </p:nvPicPr>
        <p:blipFill rotWithShape="1">
          <a:blip r:embed="rId3">
            <a:alphaModFix/>
          </a:blip>
          <a:srcRect l="17927" r="8113" b="15626"/>
          <a:stretch/>
        </p:blipFill>
        <p:spPr>
          <a:xfrm>
            <a:off x="-2813375" y="0"/>
            <a:ext cx="6762899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52" name="Shape 152"/>
          <p:cNvSpPr txBox="1"/>
          <p:nvPr/>
        </p:nvSpPr>
        <p:spPr>
          <a:xfrm>
            <a:off x="4359000" y="3206288"/>
            <a:ext cx="4260300" cy="103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00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rPr>
              <a:t>...To being embedded in most cross-functional teams.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CE2"/>
        </a:solidFill>
        <a:effectLst/>
      </p:bgPr>
    </p:bg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Shape 157"/>
          <p:cNvSpPr txBox="1"/>
          <p:nvPr/>
        </p:nvSpPr>
        <p:spPr>
          <a:xfrm>
            <a:off x="575250" y="334650"/>
            <a:ext cx="7993500" cy="93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b="1">
                <a:solidFill>
                  <a:srgbClr val="262626"/>
                </a:solidFill>
                <a:latin typeface="Karla"/>
                <a:ea typeface="Karla"/>
                <a:cs typeface="Karla"/>
                <a:sym typeface="Karla"/>
              </a:rPr>
              <a:t>Service department</a:t>
            </a:r>
            <a:endParaRPr sz="3000" b="1">
              <a:solidFill>
                <a:srgbClr val="262626"/>
              </a:solidFill>
              <a:latin typeface="Karla"/>
              <a:ea typeface="Karla"/>
              <a:cs typeface="Karla"/>
              <a:sym typeface="Karla"/>
            </a:endParaRPr>
          </a:p>
        </p:txBody>
      </p:sp>
      <p:grpSp>
        <p:nvGrpSpPr>
          <p:cNvPr id="158" name="Shape 158"/>
          <p:cNvGrpSpPr/>
          <p:nvPr/>
        </p:nvGrpSpPr>
        <p:grpSpPr>
          <a:xfrm>
            <a:off x="8491662" y="4516505"/>
            <a:ext cx="399013" cy="412733"/>
            <a:chOff x="1241475" y="261225"/>
            <a:chExt cx="4975225" cy="5146300"/>
          </a:xfrm>
        </p:grpSpPr>
        <p:sp>
          <p:nvSpPr>
            <p:cNvPr id="159" name="Shape 159"/>
            <p:cNvSpPr/>
            <p:nvPr/>
          </p:nvSpPr>
          <p:spPr>
            <a:xfrm>
              <a:off x="1241475" y="261225"/>
              <a:ext cx="4975225" cy="5146300"/>
            </a:xfrm>
            <a:custGeom>
              <a:avLst/>
              <a:gdLst/>
              <a:ahLst/>
              <a:cxnLst/>
              <a:rect l="0" t="0" r="0" b="0"/>
              <a:pathLst>
                <a:path w="199009" h="205852" fill="none" extrusionOk="0">
                  <a:moveTo>
                    <a:pt x="103203" y="205112"/>
                  </a:moveTo>
                  <a:cubicBezTo>
                    <a:pt x="130946" y="204372"/>
                    <a:pt x="143708" y="183103"/>
                    <a:pt x="162758" y="161463"/>
                  </a:cubicBezTo>
                  <a:cubicBezTo>
                    <a:pt x="181623" y="139639"/>
                    <a:pt x="196974" y="123548"/>
                    <a:pt x="198083" y="96176"/>
                  </a:cubicBezTo>
                  <a:cubicBezTo>
                    <a:pt x="199008" y="68803"/>
                    <a:pt x="187171" y="43834"/>
                    <a:pt x="167936" y="24599"/>
                  </a:cubicBezTo>
                  <a:cubicBezTo>
                    <a:pt x="148701" y="5364"/>
                    <a:pt x="130021" y="1"/>
                    <a:pt x="101909" y="186"/>
                  </a:cubicBezTo>
                  <a:cubicBezTo>
                    <a:pt x="73796" y="371"/>
                    <a:pt x="47533" y="5364"/>
                    <a:pt x="27373" y="25339"/>
                  </a:cubicBezTo>
                  <a:cubicBezTo>
                    <a:pt x="7029" y="45314"/>
                    <a:pt x="1295" y="72132"/>
                    <a:pt x="740" y="100059"/>
                  </a:cubicBezTo>
                  <a:cubicBezTo>
                    <a:pt x="0" y="127987"/>
                    <a:pt x="3699" y="144078"/>
                    <a:pt x="24229" y="165162"/>
                  </a:cubicBezTo>
                  <a:cubicBezTo>
                    <a:pt x="44574" y="186247"/>
                    <a:pt x="75646" y="205852"/>
                    <a:pt x="103203" y="205112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262627"/>
              </a:solidFill>
              <a:prstDash val="solid"/>
              <a:miter lim="18495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Shape 160"/>
            <p:cNvSpPr/>
            <p:nvPr/>
          </p:nvSpPr>
          <p:spPr>
            <a:xfrm>
              <a:off x="3049375" y="1976650"/>
              <a:ext cx="1498125" cy="1900400"/>
            </a:xfrm>
            <a:custGeom>
              <a:avLst/>
              <a:gdLst/>
              <a:ahLst/>
              <a:cxnLst/>
              <a:rect l="0" t="0" r="0" b="0"/>
              <a:pathLst>
                <a:path w="59925" h="76016" extrusionOk="0">
                  <a:moveTo>
                    <a:pt x="0" y="1"/>
                  </a:moveTo>
                  <a:lnTo>
                    <a:pt x="0" y="11283"/>
                  </a:lnTo>
                  <a:lnTo>
                    <a:pt x="23859" y="11283"/>
                  </a:lnTo>
                  <a:lnTo>
                    <a:pt x="23859" y="76016"/>
                  </a:lnTo>
                  <a:lnTo>
                    <a:pt x="35881" y="76016"/>
                  </a:lnTo>
                  <a:lnTo>
                    <a:pt x="35881" y="11283"/>
                  </a:lnTo>
                  <a:lnTo>
                    <a:pt x="59925" y="11283"/>
                  </a:lnTo>
                  <a:lnTo>
                    <a:pt x="59925" y="1"/>
                  </a:lnTo>
                  <a:close/>
                </a:path>
              </a:pathLst>
            </a:custGeom>
            <a:solidFill>
              <a:srgbClr val="2626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61" name="Shape 161" descr="Image result for developer icon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50063" y="2564187"/>
            <a:ext cx="937500" cy="93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2" name="Shape 162" descr="Image result for marketeer icon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286938" y="1190575"/>
            <a:ext cx="937500" cy="93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3" name="Shape 163" descr="Image result for customer support icon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955013" y="1280389"/>
            <a:ext cx="777142" cy="721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4" name="Shape 164" descr="Image result for designer icon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045900" y="1666641"/>
            <a:ext cx="702875" cy="721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5" name="Shape 165" descr="Image result for data scientist icon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706551" y="3190475"/>
            <a:ext cx="1133825" cy="1133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6" name="Shape 166" descr="Image result for data scientist icon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189714" y="3190475"/>
            <a:ext cx="1133825" cy="1133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Shape 167" descr="Image result for data scientist icon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632914" y="3190475"/>
            <a:ext cx="1133825" cy="1133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8" name="Shape 168" descr="Image result for finance icon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331650" y="1611387"/>
            <a:ext cx="777149" cy="7771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9" name="Shape 169" descr="Image result for human resources icon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7018463" y="2564187"/>
            <a:ext cx="1133825" cy="1133825"/>
          </a:xfrm>
          <a:prstGeom prst="rect">
            <a:avLst/>
          </a:prstGeom>
          <a:noFill/>
          <a:ln>
            <a:noFill/>
          </a:ln>
        </p:spPr>
      </p:pic>
      <p:sp>
        <p:nvSpPr>
          <p:cNvPr id="170" name="Shape 170"/>
          <p:cNvSpPr txBox="1"/>
          <p:nvPr/>
        </p:nvSpPr>
        <p:spPr>
          <a:xfrm>
            <a:off x="991713" y="3501700"/>
            <a:ext cx="1054200" cy="31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Karla"/>
                <a:ea typeface="Karla"/>
                <a:cs typeface="Karla"/>
                <a:sym typeface="Karla"/>
              </a:rPr>
              <a:t>Product</a:t>
            </a:r>
            <a:endParaRPr>
              <a:latin typeface="Karla"/>
              <a:ea typeface="Karla"/>
              <a:cs typeface="Karla"/>
              <a:sym typeface="Karla"/>
            </a:endParaRPr>
          </a:p>
        </p:txBody>
      </p:sp>
      <p:sp>
        <p:nvSpPr>
          <p:cNvPr id="171" name="Shape 171"/>
          <p:cNvSpPr txBox="1"/>
          <p:nvPr/>
        </p:nvSpPr>
        <p:spPr>
          <a:xfrm>
            <a:off x="1870238" y="2416150"/>
            <a:ext cx="1054200" cy="31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Karla"/>
                <a:ea typeface="Karla"/>
                <a:cs typeface="Karla"/>
                <a:sym typeface="Karla"/>
              </a:rPr>
              <a:t>Design</a:t>
            </a:r>
            <a:endParaRPr>
              <a:latin typeface="Karla"/>
              <a:ea typeface="Karla"/>
              <a:cs typeface="Karla"/>
              <a:sym typeface="Karla"/>
            </a:endParaRPr>
          </a:p>
        </p:txBody>
      </p:sp>
      <p:sp>
        <p:nvSpPr>
          <p:cNvPr id="172" name="Shape 172"/>
          <p:cNvSpPr txBox="1"/>
          <p:nvPr/>
        </p:nvSpPr>
        <p:spPr>
          <a:xfrm>
            <a:off x="3301313" y="2173738"/>
            <a:ext cx="1054200" cy="31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Karla"/>
                <a:ea typeface="Karla"/>
                <a:cs typeface="Karla"/>
                <a:sym typeface="Karla"/>
              </a:rPr>
              <a:t>Marketing</a:t>
            </a:r>
            <a:endParaRPr>
              <a:latin typeface="Karla"/>
              <a:ea typeface="Karla"/>
              <a:cs typeface="Karla"/>
              <a:sym typeface="Karla"/>
            </a:endParaRPr>
          </a:p>
        </p:txBody>
      </p:sp>
      <p:sp>
        <p:nvSpPr>
          <p:cNvPr id="173" name="Shape 173"/>
          <p:cNvSpPr txBox="1"/>
          <p:nvPr/>
        </p:nvSpPr>
        <p:spPr>
          <a:xfrm>
            <a:off x="4762638" y="2002285"/>
            <a:ext cx="1054200" cy="56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Karla"/>
                <a:ea typeface="Karla"/>
                <a:cs typeface="Karla"/>
                <a:sym typeface="Karla"/>
              </a:rPr>
              <a:t>Customer Success</a:t>
            </a:r>
            <a:endParaRPr>
              <a:latin typeface="Karla"/>
              <a:ea typeface="Karla"/>
              <a:cs typeface="Karla"/>
              <a:sym typeface="Karla"/>
            </a:endParaRPr>
          </a:p>
        </p:txBody>
      </p:sp>
      <p:sp>
        <p:nvSpPr>
          <p:cNvPr id="174" name="Shape 174"/>
          <p:cNvSpPr txBox="1"/>
          <p:nvPr/>
        </p:nvSpPr>
        <p:spPr>
          <a:xfrm>
            <a:off x="6193113" y="2368453"/>
            <a:ext cx="1054200" cy="41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Karla"/>
                <a:ea typeface="Karla"/>
                <a:cs typeface="Karla"/>
                <a:sym typeface="Karla"/>
              </a:rPr>
              <a:t>Finance</a:t>
            </a:r>
            <a:endParaRPr dirty="0">
              <a:latin typeface="Karla"/>
              <a:ea typeface="Karla"/>
              <a:cs typeface="Karla"/>
              <a:sym typeface="Karla"/>
            </a:endParaRPr>
          </a:p>
        </p:txBody>
      </p:sp>
      <p:sp>
        <p:nvSpPr>
          <p:cNvPr id="175" name="Shape 175"/>
          <p:cNvSpPr txBox="1"/>
          <p:nvPr/>
        </p:nvSpPr>
        <p:spPr>
          <a:xfrm>
            <a:off x="7058275" y="3519953"/>
            <a:ext cx="1054200" cy="41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Karla"/>
                <a:ea typeface="Karla"/>
                <a:cs typeface="Karla"/>
                <a:sym typeface="Karla"/>
              </a:rPr>
              <a:t>HR</a:t>
            </a:r>
            <a:endParaRPr>
              <a:latin typeface="Karla"/>
              <a:ea typeface="Karla"/>
              <a:cs typeface="Karla"/>
              <a:sym typeface="Karla"/>
            </a:endParaRPr>
          </a:p>
        </p:txBody>
      </p:sp>
      <p:cxnSp>
        <p:nvCxnSpPr>
          <p:cNvPr id="176" name="Shape 176"/>
          <p:cNvCxnSpPr/>
          <p:nvPr/>
        </p:nvCxnSpPr>
        <p:spPr>
          <a:xfrm>
            <a:off x="2466788" y="3556150"/>
            <a:ext cx="682800" cy="208500"/>
          </a:xfrm>
          <a:prstGeom prst="straightConnector1">
            <a:avLst/>
          </a:prstGeom>
          <a:noFill/>
          <a:ln w="9525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77" name="Shape 177"/>
          <p:cNvCxnSpPr/>
          <p:nvPr/>
        </p:nvCxnSpPr>
        <p:spPr>
          <a:xfrm>
            <a:off x="2924438" y="2969800"/>
            <a:ext cx="555000" cy="350100"/>
          </a:xfrm>
          <a:prstGeom prst="straightConnector1">
            <a:avLst/>
          </a:prstGeom>
          <a:noFill/>
          <a:ln w="9525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78" name="Shape 178"/>
          <p:cNvCxnSpPr/>
          <p:nvPr/>
        </p:nvCxnSpPr>
        <p:spPr>
          <a:xfrm>
            <a:off x="3995363" y="2612650"/>
            <a:ext cx="220800" cy="422700"/>
          </a:xfrm>
          <a:prstGeom prst="straightConnector1">
            <a:avLst/>
          </a:prstGeom>
          <a:noFill/>
          <a:ln w="9525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79" name="Shape 179"/>
          <p:cNvCxnSpPr>
            <a:stCxn id="173" idx="2"/>
          </p:cNvCxnSpPr>
          <p:nvPr/>
        </p:nvCxnSpPr>
        <p:spPr>
          <a:xfrm flipH="1">
            <a:off x="4994238" y="2564185"/>
            <a:ext cx="295500" cy="453000"/>
          </a:xfrm>
          <a:prstGeom prst="straightConnector1">
            <a:avLst/>
          </a:prstGeom>
          <a:noFill/>
          <a:ln w="9525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80" name="Shape 180"/>
          <p:cNvCxnSpPr/>
          <p:nvPr/>
        </p:nvCxnSpPr>
        <p:spPr>
          <a:xfrm flipH="1">
            <a:off x="5764788" y="2871625"/>
            <a:ext cx="501600" cy="381300"/>
          </a:xfrm>
          <a:prstGeom prst="straightConnector1">
            <a:avLst/>
          </a:prstGeom>
          <a:noFill/>
          <a:ln w="9525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81" name="Shape 181"/>
          <p:cNvCxnSpPr/>
          <p:nvPr/>
        </p:nvCxnSpPr>
        <p:spPr>
          <a:xfrm flipH="1">
            <a:off x="5993850" y="3698010"/>
            <a:ext cx="769200" cy="118800"/>
          </a:xfrm>
          <a:prstGeom prst="straightConnector1">
            <a:avLst/>
          </a:prstGeom>
          <a:noFill/>
          <a:ln w="9525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82" name="Shape 182"/>
          <p:cNvSpPr txBox="1"/>
          <p:nvPr/>
        </p:nvSpPr>
        <p:spPr>
          <a:xfrm>
            <a:off x="3399138" y="4324325"/>
            <a:ext cx="2367600" cy="31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Karla"/>
                <a:ea typeface="Karla"/>
                <a:cs typeface="Karla"/>
                <a:sym typeface="Karla"/>
              </a:rPr>
              <a:t>Data Science</a:t>
            </a:r>
            <a:endParaRPr sz="1800">
              <a:latin typeface="Karla"/>
              <a:ea typeface="Karla"/>
              <a:cs typeface="Karla"/>
              <a:sym typeface="Karla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910</TotalTime>
  <Words>631</Words>
  <Application>Microsoft Macintosh PowerPoint</Application>
  <PresentationFormat>On-screen Show (16:9)</PresentationFormat>
  <Paragraphs>137</Paragraphs>
  <Slides>30</Slides>
  <Notes>30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7" baseType="lpstr">
      <vt:lpstr>Calibri</vt:lpstr>
      <vt:lpstr>Helvetica Neue</vt:lpstr>
      <vt:lpstr>Arial</vt:lpstr>
      <vt:lpstr>Open Sans</vt:lpstr>
      <vt:lpstr>Karla</vt:lpstr>
      <vt:lpstr>Avenir</vt:lpstr>
      <vt:lpstr>Simple Light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16.0011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MSOffice04</cp:lastModifiedBy>
  <cp:revision>8</cp:revision>
  <dcterms:modified xsi:type="dcterms:W3CDTF">2018-06-03T16:05:54Z</dcterms:modified>
</cp:coreProperties>
</file>